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28" r:id="rId3"/>
    <p:sldId id="318" r:id="rId4"/>
    <p:sldId id="327" r:id="rId5"/>
    <p:sldId id="330" r:id="rId6"/>
    <p:sldId id="300" r:id="rId7"/>
    <p:sldId id="332" r:id="rId8"/>
    <p:sldId id="347" r:id="rId9"/>
    <p:sldId id="320" r:id="rId10"/>
    <p:sldId id="309" r:id="rId11"/>
    <p:sldId id="306" r:id="rId12"/>
    <p:sldId id="339" r:id="rId13"/>
    <p:sldId id="348" r:id="rId14"/>
    <p:sldId id="346" r:id="rId15"/>
    <p:sldId id="329" r:id="rId16"/>
    <p:sldId id="350" r:id="rId17"/>
    <p:sldId id="351" r:id="rId18"/>
    <p:sldId id="345"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41" autoAdjust="0"/>
  </p:normalViewPr>
  <p:slideViewPr>
    <p:cSldViewPr snapToGrid="0">
      <p:cViewPr varScale="1">
        <p:scale>
          <a:sx n="72" d="100"/>
          <a:sy n="72"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57340-3CAA-4DA6-9DD3-B9A62F593D34}" type="datetimeFigureOut">
              <a:rPr lang="fr-FR" smtClean="0"/>
              <a:t>04/07/2023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55349-CFD7-4EBB-BF01-D1E0DA998F6F}" type="slidenum">
              <a:rPr lang="fr-FR" smtClean="0"/>
              <a:t>‹#›</a:t>
            </a:fld>
            <a:endParaRPr lang="fr-FR"/>
          </a:p>
        </p:txBody>
      </p:sp>
    </p:spTree>
    <p:extLst>
      <p:ext uri="{BB962C8B-B14F-4D97-AF65-F5344CB8AC3E}">
        <p14:creationId xmlns:p14="http://schemas.microsoft.com/office/powerpoint/2010/main" val="1104457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DE" dirty="0"/>
              <a:t>So, </a:t>
            </a:r>
            <a:r>
              <a:rPr lang="de-DE" dirty="0" err="1"/>
              <a:t>what</a:t>
            </a:r>
            <a:r>
              <a:rPr lang="de-DE" dirty="0"/>
              <a:t> </a:t>
            </a:r>
            <a:r>
              <a:rPr lang="de-DE" dirty="0" err="1"/>
              <a:t>happened</a:t>
            </a:r>
            <a:r>
              <a:rPr lang="de-DE" dirty="0"/>
              <a:t> in 2015 </a:t>
            </a:r>
            <a:r>
              <a:rPr lang="de-DE" dirty="0" err="1"/>
              <a:t>firstly</a:t>
            </a:r>
            <a:r>
              <a:rPr lang="de-DE" dirty="0"/>
              <a:t> </a:t>
            </a:r>
            <a:r>
              <a:rPr lang="de-DE" dirty="0" err="1"/>
              <a:t>the</a:t>
            </a:r>
            <a:r>
              <a:rPr lang="de-DE" dirty="0"/>
              <a:t> </a:t>
            </a:r>
            <a:r>
              <a:rPr lang="de-DE" dirty="0" err="1"/>
              <a:t>publication</a:t>
            </a:r>
            <a:r>
              <a:rPr lang="de-DE" dirty="0"/>
              <a:t> </a:t>
            </a:r>
            <a:r>
              <a:rPr lang="de-DE" dirty="0" err="1"/>
              <a:t>of</a:t>
            </a:r>
            <a:r>
              <a:rPr lang="de-DE" dirty="0"/>
              <a:t> </a:t>
            </a:r>
            <a:r>
              <a:rPr lang="de-DE" dirty="0" err="1"/>
              <a:t>the</a:t>
            </a:r>
            <a:r>
              <a:rPr lang="de-DE" dirty="0"/>
              <a:t> SDGs </a:t>
            </a:r>
            <a:r>
              <a:rPr lang="de-DE" dirty="0" err="1"/>
              <a:t>by</a:t>
            </a:r>
            <a:r>
              <a:rPr lang="de-DE" dirty="0"/>
              <a:t> </a:t>
            </a:r>
            <a:r>
              <a:rPr lang="de-DE" dirty="0" err="1"/>
              <a:t>the</a:t>
            </a:r>
            <a:r>
              <a:rPr lang="de-DE" dirty="0"/>
              <a:t> UNGA. </a:t>
            </a:r>
            <a:r>
              <a:rPr lang="de-DE" dirty="0" err="1"/>
              <a:t>It</a:t>
            </a:r>
            <a:r>
              <a:rPr lang="de-DE" dirty="0"/>
              <a:t> </a:t>
            </a:r>
            <a:r>
              <a:rPr lang="de-DE" dirty="0" err="1"/>
              <a:t>includes</a:t>
            </a:r>
            <a:r>
              <a:rPr lang="de-DE" dirty="0"/>
              <a:t> a SDG </a:t>
            </a:r>
            <a:r>
              <a:rPr lang="de-DE" dirty="0" err="1"/>
              <a:t>specifically</a:t>
            </a:r>
            <a:r>
              <a:rPr lang="de-DE" dirty="0"/>
              <a:t> </a:t>
            </a:r>
            <a:r>
              <a:rPr lang="de-DE" dirty="0" err="1"/>
              <a:t>focused</a:t>
            </a:r>
            <a:r>
              <a:rPr lang="de-DE" dirty="0"/>
              <a:t> on </a:t>
            </a:r>
            <a:r>
              <a:rPr lang="de-DE" dirty="0" err="1"/>
              <a:t>energy</a:t>
            </a:r>
            <a:r>
              <a:rPr lang="de-DE" dirty="0"/>
              <a:t>, and </a:t>
            </a:r>
            <a:r>
              <a:rPr lang="de-DE" dirty="0" err="1"/>
              <a:t>within</a:t>
            </a:r>
            <a:r>
              <a:rPr lang="de-DE" dirty="0"/>
              <a:t> </a:t>
            </a:r>
            <a:r>
              <a:rPr lang="de-DE" dirty="0" err="1"/>
              <a:t>this</a:t>
            </a:r>
            <a:r>
              <a:rPr lang="de-DE" dirty="0"/>
              <a:t> SDG, a </a:t>
            </a:r>
            <a:r>
              <a:rPr lang="de-DE" dirty="0" err="1"/>
              <a:t>goal</a:t>
            </a:r>
            <a:r>
              <a:rPr lang="de-DE" dirty="0"/>
              <a:t> on </a:t>
            </a:r>
            <a:r>
              <a:rPr lang="de-DE" dirty="0" err="1"/>
              <a:t>energy</a:t>
            </a:r>
            <a:r>
              <a:rPr lang="de-DE" dirty="0"/>
              <a:t> </a:t>
            </a:r>
            <a:r>
              <a:rPr lang="de-DE" dirty="0" err="1"/>
              <a:t>efficiency</a:t>
            </a:r>
            <a:r>
              <a:rPr lang="de-DE" dirty="0"/>
              <a:t>. </a:t>
            </a:r>
            <a:r>
              <a:rPr lang="de-DE" dirty="0" err="1"/>
              <a:t>For</a:t>
            </a:r>
            <a:r>
              <a:rPr lang="de-DE" dirty="0"/>
              <a:t> </a:t>
            </a:r>
            <a:r>
              <a:rPr lang="de-DE" dirty="0" err="1"/>
              <a:t>the</a:t>
            </a:r>
            <a:r>
              <a:rPr lang="de-DE" dirty="0"/>
              <a:t> </a:t>
            </a:r>
            <a:r>
              <a:rPr lang="de-DE" dirty="0" err="1"/>
              <a:t>first</a:t>
            </a:r>
            <a:r>
              <a:rPr lang="de-DE" dirty="0"/>
              <a:t> time, </a:t>
            </a:r>
            <a:r>
              <a:rPr lang="de-DE" dirty="0" err="1"/>
              <a:t>energy</a:t>
            </a:r>
            <a:r>
              <a:rPr lang="de-DE" dirty="0"/>
              <a:t> </a:t>
            </a:r>
            <a:r>
              <a:rPr lang="de-DE" dirty="0" err="1"/>
              <a:t>is</a:t>
            </a:r>
            <a:r>
              <a:rPr lang="de-DE" dirty="0"/>
              <a:t> </a:t>
            </a:r>
            <a:r>
              <a:rPr lang="de-DE" dirty="0" err="1"/>
              <a:t>officially</a:t>
            </a:r>
            <a:r>
              <a:rPr lang="de-DE" dirty="0"/>
              <a:t> </a:t>
            </a:r>
            <a:r>
              <a:rPr lang="de-DE" dirty="0" err="1"/>
              <a:t>recognized</a:t>
            </a:r>
            <a:r>
              <a:rPr lang="de-DE" dirty="0"/>
              <a:t> </a:t>
            </a:r>
            <a:r>
              <a:rPr lang="de-DE" dirty="0" err="1"/>
              <a:t>as</a:t>
            </a:r>
            <a:r>
              <a:rPr lang="de-DE" dirty="0"/>
              <a:t> an </a:t>
            </a:r>
            <a:r>
              <a:rPr lang="de-DE" dirty="0" err="1"/>
              <a:t>important</a:t>
            </a:r>
            <a:r>
              <a:rPr lang="de-DE" dirty="0"/>
              <a:t> </a:t>
            </a:r>
            <a:r>
              <a:rPr lang="de-DE" dirty="0" err="1"/>
              <a:t>means</a:t>
            </a:r>
            <a:r>
              <a:rPr lang="de-DE" dirty="0"/>
              <a:t> </a:t>
            </a:r>
            <a:r>
              <a:rPr lang="de-DE" dirty="0" err="1"/>
              <a:t>of</a:t>
            </a:r>
            <a:r>
              <a:rPr lang="de-DE" dirty="0"/>
              <a:t> </a:t>
            </a:r>
            <a:r>
              <a:rPr lang="de-DE" dirty="0" err="1"/>
              <a:t>development</a:t>
            </a:r>
            <a:r>
              <a:rPr lang="de-DE" dirty="0"/>
              <a:t>, and EE </a:t>
            </a:r>
            <a:r>
              <a:rPr lang="de-DE" dirty="0" err="1"/>
              <a:t>is</a:t>
            </a:r>
            <a:r>
              <a:rPr lang="de-DE" dirty="0"/>
              <a:t> </a:t>
            </a:r>
            <a:r>
              <a:rPr lang="de-DE" dirty="0" err="1"/>
              <a:t>part</a:t>
            </a:r>
            <a:r>
              <a:rPr lang="de-DE" dirty="0"/>
              <a:t> </a:t>
            </a:r>
            <a:r>
              <a:rPr lang="de-DE" dirty="0" err="1"/>
              <a:t>of</a:t>
            </a:r>
            <a:r>
              <a:rPr lang="de-DE" dirty="0"/>
              <a:t> it. </a:t>
            </a:r>
          </a:p>
          <a:p>
            <a:r>
              <a:rPr lang="de-DE" dirty="0"/>
              <a:t>The </a:t>
            </a:r>
            <a:r>
              <a:rPr lang="de-DE" dirty="0" err="1"/>
              <a:t>goal</a:t>
            </a:r>
            <a:r>
              <a:rPr lang="de-DE" dirty="0"/>
              <a:t> </a:t>
            </a:r>
            <a:r>
              <a:rPr lang="de-DE" dirty="0" err="1"/>
              <a:t>is</a:t>
            </a:r>
            <a:r>
              <a:rPr lang="de-DE" dirty="0"/>
              <a:t> </a:t>
            </a:r>
            <a:r>
              <a:rPr lang="de-DE" dirty="0" err="1"/>
              <a:t>to</a:t>
            </a:r>
            <a:r>
              <a:rPr lang="de-DE" dirty="0"/>
              <a:t> double </a:t>
            </a:r>
            <a:r>
              <a:rPr lang="de-DE" dirty="0" err="1"/>
              <a:t>the</a:t>
            </a:r>
            <a:r>
              <a:rPr lang="de-DE" dirty="0"/>
              <a:t> rate </a:t>
            </a:r>
            <a:r>
              <a:rPr lang="de-DE" dirty="0" err="1"/>
              <a:t>of</a:t>
            </a:r>
            <a:r>
              <a:rPr lang="de-DE" dirty="0"/>
              <a:t> </a:t>
            </a:r>
            <a:r>
              <a:rPr lang="de-DE" dirty="0" err="1"/>
              <a:t>improvement</a:t>
            </a:r>
            <a:r>
              <a:rPr lang="de-DE" dirty="0"/>
              <a:t> in Energy Efficiency. Nobody </a:t>
            </a:r>
            <a:r>
              <a:rPr lang="de-DE" dirty="0" err="1"/>
              <a:t>really</a:t>
            </a:r>
            <a:r>
              <a:rPr lang="de-DE" dirty="0"/>
              <a:t> </a:t>
            </a:r>
            <a:r>
              <a:rPr lang="de-DE" dirty="0" err="1"/>
              <a:t>knows</a:t>
            </a:r>
            <a:r>
              <a:rPr lang="de-DE" dirty="0"/>
              <a:t> </a:t>
            </a:r>
            <a:r>
              <a:rPr lang="de-DE" dirty="0" err="1"/>
              <a:t>what</a:t>
            </a:r>
            <a:r>
              <a:rPr lang="de-DE" dirty="0"/>
              <a:t> </a:t>
            </a:r>
            <a:r>
              <a:rPr lang="de-DE" dirty="0" err="1"/>
              <a:t>this</a:t>
            </a:r>
            <a:r>
              <a:rPr lang="de-DE" dirty="0"/>
              <a:t> </a:t>
            </a:r>
            <a:r>
              <a:rPr lang="de-DE" dirty="0" err="1"/>
              <a:t>means</a:t>
            </a:r>
            <a:r>
              <a:rPr lang="de-DE" dirty="0"/>
              <a:t> and </a:t>
            </a:r>
            <a:r>
              <a:rPr lang="de-DE" dirty="0" err="1"/>
              <a:t>what</a:t>
            </a:r>
            <a:r>
              <a:rPr lang="de-DE" dirty="0"/>
              <a:t> </a:t>
            </a:r>
            <a:r>
              <a:rPr lang="de-DE" dirty="0" err="1"/>
              <a:t>it</a:t>
            </a:r>
            <a:r>
              <a:rPr lang="de-DE" dirty="0"/>
              <a:t> </a:t>
            </a:r>
            <a:r>
              <a:rPr lang="de-DE" dirty="0" err="1"/>
              <a:t>entails</a:t>
            </a:r>
            <a:r>
              <a:rPr lang="de-DE" dirty="0"/>
              <a:t>, but </a:t>
            </a:r>
            <a:r>
              <a:rPr lang="de-DE" dirty="0" err="1"/>
              <a:t>it‘s</a:t>
            </a:r>
            <a:r>
              <a:rPr lang="de-DE" dirty="0"/>
              <a:t> </a:t>
            </a:r>
            <a:r>
              <a:rPr lang="de-DE" dirty="0" err="1"/>
              <a:t>great</a:t>
            </a:r>
            <a:r>
              <a:rPr lang="de-DE" dirty="0"/>
              <a:t> </a:t>
            </a:r>
            <a:r>
              <a:rPr lang="de-DE" dirty="0" err="1"/>
              <a:t>news</a:t>
            </a:r>
            <a:r>
              <a:rPr lang="de-DE" dirty="0"/>
              <a:t>. </a:t>
            </a:r>
            <a:endParaRPr lang="fr-FR" dirty="0"/>
          </a:p>
        </p:txBody>
      </p:sp>
      <p:sp>
        <p:nvSpPr>
          <p:cNvPr id="4" name="Espace réservé du numéro de diapositive 3"/>
          <p:cNvSpPr>
            <a:spLocks noGrp="1"/>
          </p:cNvSpPr>
          <p:nvPr>
            <p:ph type="sldNum" sz="quarter" idx="5"/>
          </p:nvPr>
        </p:nvSpPr>
        <p:spPr/>
        <p:txBody>
          <a:bodyPr/>
          <a:lstStyle/>
          <a:p>
            <a:fld id="{250813CF-141D-401F-8966-AABA1FBACAAB}" type="slidenum">
              <a:rPr lang="fr-FR" smtClean="0"/>
              <a:t>3</a:t>
            </a:fld>
            <a:endParaRPr lang="fr-FR"/>
          </a:p>
        </p:txBody>
      </p:sp>
    </p:spTree>
    <p:extLst>
      <p:ext uri="{BB962C8B-B14F-4D97-AF65-F5344CB8AC3E}">
        <p14:creationId xmlns:p14="http://schemas.microsoft.com/office/powerpoint/2010/main" val="70883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second factor checking energy demand is the increased efficiency with which energy is put to use. While a growing middle class in many emerging economies will trigger spectacular increases in the demand for products such as refrigerators, laundry machines, and air conditioners, advances in LED lighting, smart appliances, and other applications will substantially lessen the energy intensity of households worldwide. In more developed countries—and to an extent, globally—changes in users’ mind-sets will also boost efficiency. Not only are people beginning to be more conscious about their behavior (such as turning off lights and air conditioners when they’re not in use), they’re benefitting from innovations such as automatic sensors and controlled devices, which eliminate the bother of worrying about such things.</a:t>
            </a:r>
          </a:p>
          <a:p>
            <a:r>
              <a:rPr lang="en-US" dirty="0"/>
              <a:t>Companies across sectors will reap the benefits as well. Precisely, because energy costs can comprise a significant share of total expenses in a variety of business models, energy savings often have an outsized effect on the bottom line. This incents implementation of efficiency measures and makes it likely that large-scale improvements will come faster. And while it is conceivable that if electricity costs decline dramatically, incentives to change behavior, invest in efficiencies, and alter consumption patterns could be diminished as a result, so far the trends toward efficiency continue unabated as the demand for electric power grows. Government-mandated standards will also help accelerate adoption and enforce switching. Efficiency investments that are more quickly in the money, such as lighting and improved heating, ventilation, and air-conditioning (HVAC) systems, will likely be implemented first. Yet even projects with longer payback times and more expensive efforts, such as significant decarbonization initiatives, will eventually be commercialized, tamp down energy needs over the longer term, and prove a net positive for value creation.</a:t>
            </a:r>
          </a:p>
          <a:p>
            <a:r>
              <a:rPr lang="en-US" dirty="0"/>
              <a:t>For plants and factories, energy efficiencies will manifestly help move the needle. Within the global buildings segment, energy intensity will decline as new, energy-efficient technologies are adopted. As a result, the energy needs per capita at a global level will be 10 percent less in 2050 than they were in 2016, despite the rapid rise in demand from the many households entering the middle class in emerging economies. And the transportation sector will realize some of the most dramatic efficiencies of all. The shift to electric vehicles (EVs), combined with improvements to internal-combustion-engine (ICE) vehicles, means that overall energy needs for road transport will increase only slightly—even while the total number of cars and trucks on the world’s roads will likely more than double.</a:t>
            </a:r>
            <a:r>
              <a:rPr lang="en-US" baseline="30000" dirty="0"/>
              <a:t>2</a:t>
            </a:r>
            <a:endParaRPr lang="en-US" dirty="0"/>
          </a:p>
          <a:p>
            <a:endParaRPr lang="fr-FR" dirty="0"/>
          </a:p>
        </p:txBody>
      </p:sp>
      <p:sp>
        <p:nvSpPr>
          <p:cNvPr id="4" name="Espace réservé du numéro de diapositive 3"/>
          <p:cNvSpPr>
            <a:spLocks noGrp="1"/>
          </p:cNvSpPr>
          <p:nvPr>
            <p:ph type="sldNum" sz="quarter" idx="5"/>
          </p:nvPr>
        </p:nvSpPr>
        <p:spPr/>
        <p:txBody>
          <a:bodyPr/>
          <a:lstStyle/>
          <a:p>
            <a:fld id="{250813CF-141D-401F-8966-AABA1FBACAAB}" type="slidenum">
              <a:rPr lang="fr-FR" smtClean="0"/>
              <a:t>4</a:t>
            </a:fld>
            <a:endParaRPr lang="fr-FR"/>
          </a:p>
        </p:txBody>
      </p:sp>
    </p:spTree>
    <p:extLst>
      <p:ext uri="{BB962C8B-B14F-4D97-AF65-F5344CB8AC3E}">
        <p14:creationId xmlns:p14="http://schemas.microsoft.com/office/powerpoint/2010/main" val="325671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5</a:t>
            </a:r>
          </a:p>
          <a:p>
            <a:r>
              <a:rPr lang="en-US" dirty="0"/>
              <a:t>F I G U R E 1: P OT E N T I A L F O R D O U B L E D A P </a:t>
            </a:r>
            <a:r>
              <a:rPr lang="en-US" dirty="0" err="1"/>
              <a:t>P</a:t>
            </a:r>
            <a:r>
              <a:rPr lang="en-US" dirty="0"/>
              <a:t> L I A N C E </a:t>
            </a:r>
            <a:r>
              <a:rPr lang="en-US" dirty="0" err="1"/>
              <a:t>E</a:t>
            </a:r>
            <a:r>
              <a:rPr lang="en-US" dirty="0"/>
              <a:t> F </a:t>
            </a:r>
            <a:r>
              <a:rPr lang="en-US" dirty="0" err="1"/>
              <a:t>F</a:t>
            </a:r>
            <a:r>
              <a:rPr lang="en-US" dirty="0"/>
              <a:t> I C I E N C Y TO</a:t>
            </a:r>
          </a:p>
          <a:p>
            <a:r>
              <a:rPr lang="en-US" dirty="0"/>
              <a:t>H E L P C LO S E G LO B A L E M I S </a:t>
            </a:r>
            <a:r>
              <a:rPr lang="en-US" dirty="0" err="1"/>
              <a:t>S</a:t>
            </a:r>
            <a:r>
              <a:rPr lang="en-US" dirty="0"/>
              <a:t> I O N S GA P</a:t>
            </a:r>
          </a:p>
          <a:p>
            <a:r>
              <a:rPr lang="en-US" dirty="0"/>
              <a:t>Note: This graph shows the emissions gap under current NDCs. The bar on the far</a:t>
            </a:r>
          </a:p>
          <a:p>
            <a:r>
              <a:rPr lang="en-US" dirty="0"/>
              <a:t>right (‘1.5 Degree C target’) shows estimated global annual emissions needed to stay</a:t>
            </a:r>
          </a:p>
          <a:p>
            <a:r>
              <a:rPr lang="en-US" dirty="0"/>
              <a:t>on track with the Paris Agreement’s 1.5° C target in 2030, while the bar on the far</a:t>
            </a:r>
          </a:p>
          <a:p>
            <a:r>
              <a:rPr lang="en-US" dirty="0"/>
              <a:t>left (‘Current Commitments’) shows estimated annual emissions with current NDCs.</a:t>
            </a:r>
          </a:p>
          <a:p>
            <a:r>
              <a:rPr lang="en-US" dirty="0"/>
              <a:t>The ‘Doubled Efficiency’ bar shows the emissions that could be mitigated by doubling</a:t>
            </a:r>
          </a:p>
          <a:p>
            <a:r>
              <a:rPr lang="en-US" dirty="0"/>
              <a:t>the efficiency of four products (air conditioners, lighting, motors, and refrigerators).</a:t>
            </a:r>
          </a:p>
          <a:p>
            <a:r>
              <a:rPr lang="en-US" dirty="0"/>
              <a:t>Finally, the ‘Additional Policies’ bar shows the remaining emissions that must be</a:t>
            </a:r>
          </a:p>
          <a:p>
            <a:r>
              <a:rPr lang="en-US" dirty="0"/>
              <a:t>mitigated through new commitments. Please note the ‘Doubled Efficiency’ bar does</a:t>
            </a:r>
          </a:p>
          <a:p>
            <a:r>
              <a:rPr lang="en-US" dirty="0"/>
              <a:t>not account for appliance policies already included in NDCs.</a:t>
            </a:r>
            <a:endParaRPr lang="fr-FR" dirty="0"/>
          </a:p>
        </p:txBody>
      </p:sp>
      <p:sp>
        <p:nvSpPr>
          <p:cNvPr id="4" name="Espace réservé du numéro de diapositive 3"/>
          <p:cNvSpPr>
            <a:spLocks noGrp="1"/>
          </p:cNvSpPr>
          <p:nvPr>
            <p:ph type="sldNum" sz="quarter" idx="5"/>
          </p:nvPr>
        </p:nvSpPr>
        <p:spPr/>
        <p:txBody>
          <a:bodyPr/>
          <a:lstStyle/>
          <a:p>
            <a:fld id="{27755349-CFD7-4EBB-BF01-D1E0DA998F6F}" type="slidenum">
              <a:rPr lang="fr-FR" smtClean="0"/>
              <a:t>5</a:t>
            </a:fld>
            <a:endParaRPr lang="fr-FR"/>
          </a:p>
        </p:txBody>
      </p:sp>
    </p:spTree>
    <p:extLst>
      <p:ext uri="{BB962C8B-B14F-4D97-AF65-F5344CB8AC3E}">
        <p14:creationId xmlns:p14="http://schemas.microsoft.com/office/powerpoint/2010/main" val="268790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https://www.sustainsuccess.co.uk/the-big-macc</a:t>
            </a:r>
          </a:p>
          <a:p>
            <a:r>
              <a:rPr lang="en-US" dirty="0"/>
              <a:t>Most members of IEMA will undoubtedly have heard of Marginal Abatement Cost Curves, which are regularly used in climate change circles to help </a:t>
            </a:r>
            <a:r>
              <a:rPr lang="en-US" dirty="0" err="1"/>
              <a:t>visualise</a:t>
            </a:r>
            <a:r>
              <a:rPr lang="en-US" dirty="0"/>
              <a:t> complex data about carbon costs and emissions volumes. Below is an example of such a “curve” which illustrates the potential for different technologies to reduce greenhouse gas emissions in the USA.</a:t>
            </a:r>
          </a:p>
          <a:p>
            <a:r>
              <a:rPr lang="en-US" dirty="0"/>
              <a:t>If we look at the chart we can see that the technologies are ranked in ascending order of cost per </a:t>
            </a:r>
            <a:r>
              <a:rPr lang="en-US" dirty="0" err="1"/>
              <a:t>tonne</a:t>
            </a:r>
            <a:r>
              <a:rPr lang="en-US" dirty="0"/>
              <a:t> CO</a:t>
            </a:r>
            <a:r>
              <a:rPr lang="en-US" baseline="-25000" dirty="0"/>
              <a:t>2</a:t>
            </a:r>
            <a:r>
              <a:rPr lang="en-US" dirty="0"/>
              <a:t>equivalent (tCO</a:t>
            </a:r>
            <a:r>
              <a:rPr lang="en-US" baseline="-25000" dirty="0"/>
              <a:t>2</a:t>
            </a:r>
            <a:r>
              <a:rPr lang="en-US" dirty="0"/>
              <a:t>e)– that is to say that those projects that have the lowest cost (per tCO</a:t>
            </a:r>
            <a:r>
              <a:rPr lang="en-US" baseline="-25000" dirty="0"/>
              <a:t>2</a:t>
            </a:r>
            <a:r>
              <a:rPr lang="en-US" dirty="0"/>
              <a:t>e reduced) are on the left and those with the highest cost are on the right. Technologies below the line actually make a saving (a negative cost) over their lifetime – perhaps because they reduce energy consumption as well as carbon.</a:t>
            </a:r>
          </a:p>
          <a:p>
            <a:r>
              <a:rPr lang="en-US" dirty="0"/>
              <a:t>Bloomberg’s curve illustrates that “Lighting” is the most cost-effective technology, at a net saving of just under $50 per </a:t>
            </a:r>
            <a:r>
              <a:rPr lang="en-US" dirty="0" err="1"/>
              <a:t>tonne</a:t>
            </a:r>
            <a:r>
              <a:rPr lang="en-US" dirty="0"/>
              <a:t> CO</a:t>
            </a:r>
            <a:r>
              <a:rPr lang="en-US" baseline="-25000" dirty="0"/>
              <a:t>2</a:t>
            </a:r>
            <a:r>
              <a:rPr lang="en-US" dirty="0"/>
              <a:t>e abated on the left hand side, while way over to the right we have “Solar Thermal” and “Gas industry projects”, which have a net cost of over $100 per </a:t>
            </a:r>
            <a:r>
              <a:rPr lang="en-US" dirty="0" err="1"/>
              <a:t>tonne</a:t>
            </a:r>
            <a:r>
              <a:rPr lang="en-US" dirty="0"/>
              <a:t> over their lifetimes.</a:t>
            </a:r>
          </a:p>
          <a:p>
            <a:endParaRPr lang="fr-FR" dirty="0"/>
          </a:p>
        </p:txBody>
      </p:sp>
      <p:sp>
        <p:nvSpPr>
          <p:cNvPr id="4" name="Espace réservé du numéro de diapositive 3"/>
          <p:cNvSpPr>
            <a:spLocks noGrp="1"/>
          </p:cNvSpPr>
          <p:nvPr>
            <p:ph type="sldNum" sz="quarter" idx="5"/>
          </p:nvPr>
        </p:nvSpPr>
        <p:spPr/>
        <p:txBody>
          <a:bodyPr/>
          <a:lstStyle/>
          <a:p>
            <a:fld id="{250813CF-141D-401F-8966-AABA1FBACAAB}" type="slidenum">
              <a:rPr lang="fr-FR" smtClean="0"/>
              <a:t>6</a:t>
            </a:fld>
            <a:endParaRPr lang="fr-FR"/>
          </a:p>
        </p:txBody>
      </p:sp>
    </p:spTree>
    <p:extLst>
      <p:ext uri="{BB962C8B-B14F-4D97-AF65-F5344CB8AC3E}">
        <p14:creationId xmlns:p14="http://schemas.microsoft.com/office/powerpoint/2010/main" val="145100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DE" dirty="0" err="1"/>
              <a:t>We</a:t>
            </a:r>
            <a:r>
              <a:rPr lang="de-DE" dirty="0"/>
              <a:t> </a:t>
            </a:r>
            <a:r>
              <a:rPr lang="de-DE" dirty="0" err="1"/>
              <a:t>are</a:t>
            </a:r>
            <a:r>
              <a:rPr lang="de-DE" dirty="0"/>
              <a:t> not on track </a:t>
            </a:r>
            <a:r>
              <a:rPr lang="de-DE" dirty="0" err="1"/>
              <a:t>to</a:t>
            </a:r>
            <a:r>
              <a:rPr lang="de-DE" dirty="0"/>
              <a:t> </a:t>
            </a:r>
            <a:r>
              <a:rPr lang="de-DE" dirty="0" err="1"/>
              <a:t>achieve</a:t>
            </a:r>
            <a:r>
              <a:rPr lang="de-DE" dirty="0"/>
              <a:t> SDG7 </a:t>
            </a:r>
            <a:r>
              <a:rPr lang="de-DE" dirty="0" err="1"/>
              <a:t>goals</a:t>
            </a:r>
            <a:r>
              <a:rPr lang="de-DE" dirty="0"/>
              <a:t>. </a:t>
            </a:r>
            <a:r>
              <a:rPr lang="de-DE" dirty="0" err="1"/>
              <a:t>We</a:t>
            </a:r>
            <a:r>
              <a:rPr lang="de-DE" dirty="0"/>
              <a:t> </a:t>
            </a:r>
            <a:r>
              <a:rPr lang="de-DE" dirty="0" err="1"/>
              <a:t>were</a:t>
            </a:r>
            <a:r>
              <a:rPr lang="de-DE" dirty="0"/>
              <a:t> not a </a:t>
            </a:r>
            <a:r>
              <a:rPr lang="de-DE" dirty="0" err="1"/>
              <a:t>few</a:t>
            </a:r>
            <a:r>
              <a:rPr lang="de-DE" dirty="0"/>
              <a:t> </a:t>
            </a:r>
            <a:r>
              <a:rPr lang="de-DE" dirty="0" err="1"/>
              <a:t>years</a:t>
            </a:r>
            <a:r>
              <a:rPr lang="de-DE" dirty="0"/>
              <a:t> </a:t>
            </a:r>
            <a:r>
              <a:rPr lang="de-DE" dirty="0" err="1"/>
              <a:t>ago</a:t>
            </a:r>
            <a:r>
              <a:rPr lang="de-DE" dirty="0"/>
              <a:t> (in 2021), and </a:t>
            </a:r>
            <a:r>
              <a:rPr lang="de-DE" dirty="0" err="1"/>
              <a:t>things</a:t>
            </a:r>
            <a:r>
              <a:rPr lang="de-DE" dirty="0"/>
              <a:t> </a:t>
            </a:r>
            <a:r>
              <a:rPr lang="de-DE" dirty="0" err="1"/>
              <a:t>look</a:t>
            </a:r>
            <a:r>
              <a:rPr lang="de-DE" dirty="0"/>
              <a:t> </a:t>
            </a:r>
            <a:r>
              <a:rPr lang="de-DE" dirty="0" err="1"/>
              <a:t>even</a:t>
            </a:r>
            <a:r>
              <a:rPr lang="de-DE" dirty="0"/>
              <a:t> </a:t>
            </a:r>
            <a:r>
              <a:rPr lang="de-DE" dirty="0" err="1"/>
              <a:t>worse</a:t>
            </a:r>
            <a:r>
              <a:rPr lang="de-DE" dirty="0"/>
              <a:t> </a:t>
            </a:r>
            <a:r>
              <a:rPr lang="de-DE" dirty="0" err="1"/>
              <a:t>today</a:t>
            </a:r>
            <a:r>
              <a:rPr lang="de-DE" dirty="0"/>
              <a:t>. </a:t>
            </a:r>
            <a:endParaRPr lang="fr-FR" dirty="0"/>
          </a:p>
        </p:txBody>
      </p:sp>
      <p:sp>
        <p:nvSpPr>
          <p:cNvPr id="4" name="Espace réservé du numéro de diapositive 3"/>
          <p:cNvSpPr>
            <a:spLocks noGrp="1"/>
          </p:cNvSpPr>
          <p:nvPr>
            <p:ph type="sldNum" sz="quarter" idx="5"/>
          </p:nvPr>
        </p:nvSpPr>
        <p:spPr/>
        <p:txBody>
          <a:bodyPr/>
          <a:lstStyle/>
          <a:p>
            <a:fld id="{250813CF-141D-401F-8966-AABA1FBACAAB}" type="slidenum">
              <a:rPr lang="fr-FR" smtClean="0"/>
              <a:t>9</a:t>
            </a:fld>
            <a:endParaRPr lang="fr-FR"/>
          </a:p>
        </p:txBody>
      </p:sp>
    </p:spTree>
    <p:extLst>
      <p:ext uri="{BB962C8B-B14F-4D97-AF65-F5344CB8AC3E}">
        <p14:creationId xmlns:p14="http://schemas.microsoft.com/office/powerpoint/2010/main" val="64740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ffectLst/>
                <a:latin typeface="Arial" panose="020B0604020202020204" pitchFamily="34" charset="0"/>
              </a:rPr>
              <a:t>Achieving SDG target 7.3—doubling the global rate of improvement in energy intensity relative to the average rate over the period from 1990 to 2010. in essence, the amount of energy used per unit of wealth created. By using this measure of energy intensity to understand efficiency, we can observe how energy use rises or falls while also looking for the (social and economic) development factors that may affect those rates, along with other factors such as weather and behavior change. In general, energy intensity declines as energy efficiency improves.</a:t>
            </a:r>
            <a:br>
              <a:rPr lang="en-US" dirty="0"/>
            </a:br>
            <a:r>
              <a:rPr lang="en-US" dirty="0">
                <a:effectLst/>
                <a:latin typeface="Arial" panose="020B0604020202020204" pitchFamily="34" charset="0"/>
              </a:rPr>
              <a:t>Progress toward SDG target 7.3 is measured by tracking the year-on-year percentage change in energy intensity. Initially, an annual improvement rate of 2.6 percent between 2010 and 2030 was recommended by the United Nations to achieve the target, but since global progress has been slower than that in all years</a:t>
            </a:r>
            <a:br>
              <a:rPr lang="en-US" dirty="0"/>
            </a:br>
            <a:r>
              <a:rPr lang="en-US" dirty="0">
                <a:effectLst/>
                <a:latin typeface="Arial" panose="020B0604020202020204" pitchFamily="34" charset="0"/>
              </a:rPr>
              <a:t>except 2015, the rate now required is at least 3.2 percent (figure 4.1).</a:t>
            </a:r>
            <a:br>
              <a:rPr lang="en-US" dirty="0"/>
            </a:br>
            <a:r>
              <a:rPr lang="en-US" dirty="0">
                <a:effectLst/>
                <a:latin typeface="Arial" panose="020B0604020202020204" pitchFamily="34" charset="0"/>
              </a:rPr>
              <a:t>Nevertheless, global energy intensity has shown gradual improvement since 19906 (figure 4.2). Recent numbers show that global energy intensity improved by 1.5 percent in 2019 to 4.69 MJ/U.S. dollar (2017 PPP [purchasing power parity]). This was the second lowest rate of improvement since the global financial crisis,</a:t>
            </a:r>
            <a:br>
              <a:rPr lang="en-US" dirty="0"/>
            </a:br>
            <a:r>
              <a:rPr lang="en-US" dirty="0">
                <a:effectLst/>
                <a:latin typeface="Arial" panose="020B0604020202020204" pitchFamily="34" charset="0"/>
              </a:rPr>
              <a:t>but still better than the previous year’s rate.</a:t>
            </a:r>
            <a:endParaRPr lang="fr-FR" dirty="0"/>
          </a:p>
        </p:txBody>
      </p:sp>
      <p:sp>
        <p:nvSpPr>
          <p:cNvPr id="4" name="Espace réservé du numéro de diapositive 3"/>
          <p:cNvSpPr>
            <a:spLocks noGrp="1"/>
          </p:cNvSpPr>
          <p:nvPr>
            <p:ph type="sldNum" sz="quarter" idx="5"/>
          </p:nvPr>
        </p:nvSpPr>
        <p:spPr/>
        <p:txBody>
          <a:bodyPr/>
          <a:lstStyle/>
          <a:p>
            <a:fld id="{250813CF-141D-401F-8966-AABA1FBACAAB}" type="slidenum">
              <a:rPr lang="fr-FR" smtClean="0"/>
              <a:t>10</a:t>
            </a:fld>
            <a:endParaRPr lang="fr-FR"/>
          </a:p>
        </p:txBody>
      </p:sp>
    </p:spTree>
    <p:extLst>
      <p:ext uri="{BB962C8B-B14F-4D97-AF65-F5344CB8AC3E}">
        <p14:creationId xmlns:p14="http://schemas.microsoft.com/office/powerpoint/2010/main" val="380060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0ED593-86C1-6F72-1101-30DB3209A44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09DCE4-EA46-3A5B-C42A-2E82AA9BFE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B3F0210-BB57-9D0D-EC17-C7FE5BF8353D}"/>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5" name="Espace réservé du pied de page 4">
            <a:extLst>
              <a:ext uri="{FF2B5EF4-FFF2-40B4-BE49-F238E27FC236}">
                <a16:creationId xmlns:a16="http://schemas.microsoft.com/office/drawing/2014/main" id="{91166D73-D2BC-4F26-8997-11100F2E93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B084A9-2227-CB3D-0EC5-FD40EAEA12F0}"/>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1641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CC9A4-E086-49FA-5F62-0395C0A522E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1C24105-A594-467D-2193-72A9127E2D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1FC046-54A2-055A-FE03-83ED71058490}"/>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5" name="Espace réservé du pied de page 4">
            <a:extLst>
              <a:ext uri="{FF2B5EF4-FFF2-40B4-BE49-F238E27FC236}">
                <a16:creationId xmlns:a16="http://schemas.microsoft.com/office/drawing/2014/main" id="{3024B665-31A8-568E-A11F-C5A144C74F1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B574E3-EFC3-7A54-237D-82120ACC3F15}"/>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26515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44D7321-0168-17A3-30EC-40A8E95B977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D53F7AE-BE3B-4692-08BB-EC97BDFBD25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86AFC8-DDB7-CB74-14D8-E55772A06D4F}"/>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5" name="Espace réservé du pied de page 4">
            <a:extLst>
              <a:ext uri="{FF2B5EF4-FFF2-40B4-BE49-F238E27FC236}">
                <a16:creationId xmlns:a16="http://schemas.microsoft.com/office/drawing/2014/main" id="{46A73204-A0B7-083A-B2F4-2ED35D04C1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08B4E6-8DE3-B34E-27A9-32F5125C9133}"/>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322000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748D64-0CD5-0966-228F-D080ACA188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7B93EE2-DB1E-F9C8-3A27-F8403EA5FC5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7230AD-D86E-7753-71CF-75868E15B27A}"/>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5" name="Espace réservé du pied de page 4">
            <a:extLst>
              <a:ext uri="{FF2B5EF4-FFF2-40B4-BE49-F238E27FC236}">
                <a16:creationId xmlns:a16="http://schemas.microsoft.com/office/drawing/2014/main" id="{65C90540-D5A9-6AB4-854A-C72358750D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9F95D1-DD10-9E8C-BCDB-CAEC5A093689}"/>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333730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C487A5-D65D-CF02-C927-3169D1F4416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133E5AE-B27A-4553-F21A-B1B6EF00DA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41A9B4C-F645-D66A-19C2-4D35F0C48A19}"/>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5" name="Espace réservé du pied de page 4">
            <a:extLst>
              <a:ext uri="{FF2B5EF4-FFF2-40B4-BE49-F238E27FC236}">
                <a16:creationId xmlns:a16="http://schemas.microsoft.com/office/drawing/2014/main" id="{3BFDA256-04FD-A7B5-36CA-B0FEB784F4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300ABE-C220-EB5F-1256-FF930CBC684B}"/>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2985313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3B9A92-6E47-3163-533E-ACD6799EE7C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59C3491-C9FE-3FFA-0D22-B6CC63C3C8C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EDE278C-EC24-2A9B-CCB8-97967CD30EF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72CF6FA-48CE-E4E9-6EB9-23E7652FE2D0}"/>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6" name="Espace réservé du pied de page 5">
            <a:extLst>
              <a:ext uri="{FF2B5EF4-FFF2-40B4-BE49-F238E27FC236}">
                <a16:creationId xmlns:a16="http://schemas.microsoft.com/office/drawing/2014/main" id="{2FA3F4C5-9E1E-897A-FD34-BDB8BE4EC2B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3566B9-E7CD-C2C6-D5C5-845019381470}"/>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168425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81FE8-6992-A075-E1AF-BB8DB9A0C26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5864752-8F3E-EB5A-EA9F-083CDA8E22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530478F-2648-5E58-1E4F-8936858BCF7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ABCD4E-B827-E0FE-D790-A47971560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9A11B16-35DC-6325-910C-9FA8B82654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97F0637-344F-BF1A-5FD6-A4BFBED87B7E}"/>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8" name="Espace réservé du pied de page 7">
            <a:extLst>
              <a:ext uri="{FF2B5EF4-FFF2-40B4-BE49-F238E27FC236}">
                <a16:creationId xmlns:a16="http://schemas.microsoft.com/office/drawing/2014/main" id="{07A8B8A0-CD3B-97FC-0431-47541934A5A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E2F2C24-B536-1238-729F-397BE06AF94B}"/>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18995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FA912-724F-6D61-2ADA-5BBF1F2EE67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EC8C6BD-7BC0-1DCF-FA8E-7E1595F8CDCA}"/>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4" name="Espace réservé du pied de page 3">
            <a:extLst>
              <a:ext uri="{FF2B5EF4-FFF2-40B4-BE49-F238E27FC236}">
                <a16:creationId xmlns:a16="http://schemas.microsoft.com/office/drawing/2014/main" id="{EE4142AE-D506-6E9C-E562-B9FF6A386A1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0F5C2C5-5008-E4CA-CDEE-A4A5F4D89F06}"/>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109557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569A72B-8533-CAC4-811E-A2B2EA542F4A}"/>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3" name="Espace réservé du pied de page 2">
            <a:extLst>
              <a:ext uri="{FF2B5EF4-FFF2-40B4-BE49-F238E27FC236}">
                <a16:creationId xmlns:a16="http://schemas.microsoft.com/office/drawing/2014/main" id="{0A39C4B5-E92E-BF61-53DA-8E7D072FEA4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BC5FC4F-289B-DE12-730C-34CFD2ED25F8}"/>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328890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9AFB9-1A18-8AC8-2253-8BCC492FFBF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1386B70-72D2-7A41-F443-263693B199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6B751D-2E52-A213-CCB4-4AD34A81F8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2AC50BA-73A3-AA3E-C5F2-4E347E81992B}"/>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6" name="Espace réservé du pied de page 5">
            <a:extLst>
              <a:ext uri="{FF2B5EF4-FFF2-40B4-BE49-F238E27FC236}">
                <a16:creationId xmlns:a16="http://schemas.microsoft.com/office/drawing/2014/main" id="{E9D4CB28-A454-5B29-B237-D06174BC84E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178390-6376-8C07-283F-33693C3AA313}"/>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3141675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BC784-2F91-FDE6-4FAB-E43AF11375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41A6704-B9E4-C1CA-12F4-B58D4DDDD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0633B69-C776-2F85-F1D7-9EDC367092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24C2186-22E0-1F35-3ED3-3BD1D5238B0A}"/>
              </a:ext>
            </a:extLst>
          </p:cNvPr>
          <p:cNvSpPr>
            <a:spLocks noGrp="1"/>
          </p:cNvSpPr>
          <p:nvPr>
            <p:ph type="dt" sz="half" idx="10"/>
          </p:nvPr>
        </p:nvSpPr>
        <p:spPr/>
        <p:txBody>
          <a:bodyPr/>
          <a:lstStyle/>
          <a:p>
            <a:fld id="{F7D24B2F-132B-4A59-BA22-8106DF77A388}" type="datetimeFigureOut">
              <a:rPr lang="fr-FR" smtClean="0"/>
              <a:t>04/07/2023</a:t>
            </a:fld>
            <a:endParaRPr lang="fr-FR"/>
          </a:p>
        </p:txBody>
      </p:sp>
      <p:sp>
        <p:nvSpPr>
          <p:cNvPr id="6" name="Espace réservé du pied de page 5">
            <a:extLst>
              <a:ext uri="{FF2B5EF4-FFF2-40B4-BE49-F238E27FC236}">
                <a16:creationId xmlns:a16="http://schemas.microsoft.com/office/drawing/2014/main" id="{6767E93A-4154-504C-D880-45AA2BC6AD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99348B7-FF75-9DF7-439D-F8B83D43AA63}"/>
              </a:ext>
            </a:extLst>
          </p:cNvPr>
          <p:cNvSpPr>
            <a:spLocks noGrp="1"/>
          </p:cNvSpPr>
          <p:nvPr>
            <p:ph type="sldNum" sz="quarter" idx="12"/>
          </p:nvPr>
        </p:nvSpPr>
        <p:spPr/>
        <p:txBody>
          <a:bodyPr/>
          <a:lstStyle/>
          <a:p>
            <a:fld id="{F276588D-6D3D-4D5E-863D-985768FD01EE}" type="slidenum">
              <a:rPr lang="fr-FR" smtClean="0"/>
              <a:t>‹#›</a:t>
            </a:fld>
            <a:endParaRPr lang="fr-FR"/>
          </a:p>
        </p:txBody>
      </p:sp>
    </p:spTree>
    <p:extLst>
      <p:ext uri="{BB962C8B-B14F-4D97-AF65-F5344CB8AC3E}">
        <p14:creationId xmlns:p14="http://schemas.microsoft.com/office/powerpoint/2010/main" val="315911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BCE026C-9B52-F739-7BC7-C55EA3C3A7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9C1A7A4-DEE6-E18B-8331-2981C95673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A27AC45-35AC-881B-31E7-5548B2442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24B2F-132B-4A59-BA22-8106DF77A388}" type="datetimeFigureOut">
              <a:rPr lang="fr-FR" smtClean="0"/>
              <a:t>04/07/2023</a:t>
            </a:fld>
            <a:endParaRPr lang="fr-FR"/>
          </a:p>
        </p:txBody>
      </p:sp>
      <p:sp>
        <p:nvSpPr>
          <p:cNvPr id="5" name="Espace réservé du pied de page 4">
            <a:extLst>
              <a:ext uri="{FF2B5EF4-FFF2-40B4-BE49-F238E27FC236}">
                <a16:creationId xmlns:a16="http://schemas.microsoft.com/office/drawing/2014/main" id="{C6F1C384-258B-3C9D-571B-97EBAA50AF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0670F31-E200-5CF2-4F8D-D50AB3D2D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6588D-6D3D-4D5E-863D-985768FD01EE}" type="slidenum">
              <a:rPr lang="fr-FR" smtClean="0"/>
              <a:t>‹#›</a:t>
            </a:fld>
            <a:endParaRPr lang="fr-FR"/>
          </a:p>
        </p:txBody>
      </p:sp>
    </p:spTree>
    <p:extLst>
      <p:ext uri="{BB962C8B-B14F-4D97-AF65-F5344CB8AC3E}">
        <p14:creationId xmlns:p14="http://schemas.microsoft.com/office/powerpoint/2010/main" val="90213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DEF8F8-FBF9-0989-A4C0-667249A3AFE9}"/>
              </a:ext>
            </a:extLst>
          </p:cNvPr>
          <p:cNvSpPr>
            <a:spLocks noGrp="1"/>
          </p:cNvSpPr>
          <p:nvPr>
            <p:ph type="ctrTitle"/>
          </p:nvPr>
        </p:nvSpPr>
        <p:spPr/>
        <p:txBody>
          <a:bodyPr/>
          <a:lstStyle/>
          <a:p>
            <a:r>
              <a:rPr lang="de-DE" dirty="0" err="1"/>
              <a:t>Overview</a:t>
            </a:r>
            <a:r>
              <a:rPr lang="de-DE" dirty="0"/>
              <a:t> </a:t>
            </a:r>
            <a:r>
              <a:rPr lang="de-DE" dirty="0" err="1"/>
              <a:t>of</a:t>
            </a:r>
            <a:r>
              <a:rPr lang="de-DE" dirty="0"/>
              <a:t> </a:t>
            </a:r>
            <a:r>
              <a:rPr lang="de-DE" dirty="0" err="1"/>
              <a:t>the</a:t>
            </a:r>
            <a:r>
              <a:rPr lang="de-DE" dirty="0"/>
              <a:t> </a:t>
            </a:r>
            <a:r>
              <a:rPr lang="de-DE" dirty="0" err="1"/>
              <a:t>Relevance</a:t>
            </a:r>
            <a:r>
              <a:rPr lang="de-DE" dirty="0"/>
              <a:t> </a:t>
            </a:r>
            <a:r>
              <a:rPr lang="de-DE" dirty="0" err="1"/>
              <a:t>of</a:t>
            </a:r>
            <a:r>
              <a:rPr lang="de-DE" dirty="0"/>
              <a:t> EELA in </a:t>
            </a:r>
            <a:r>
              <a:rPr lang="de-DE" dirty="0" err="1"/>
              <a:t>the</a:t>
            </a:r>
            <a:r>
              <a:rPr lang="de-DE" dirty="0"/>
              <a:t> NDCs</a:t>
            </a:r>
            <a:endParaRPr lang="fr-FR" dirty="0"/>
          </a:p>
        </p:txBody>
      </p:sp>
      <p:sp>
        <p:nvSpPr>
          <p:cNvPr id="3" name="Sous-titre 2">
            <a:extLst>
              <a:ext uri="{FF2B5EF4-FFF2-40B4-BE49-F238E27FC236}">
                <a16:creationId xmlns:a16="http://schemas.microsoft.com/office/drawing/2014/main" id="{2FBFBFE9-0B32-8111-D3E4-1E3C3EA2D804}"/>
              </a:ext>
            </a:extLst>
          </p:cNvPr>
          <p:cNvSpPr>
            <a:spLocks noGrp="1"/>
          </p:cNvSpPr>
          <p:nvPr>
            <p:ph type="subTitle" idx="1"/>
          </p:nvPr>
        </p:nvSpPr>
        <p:spPr/>
        <p:txBody>
          <a:bodyPr/>
          <a:lstStyle/>
          <a:p>
            <a:r>
              <a:rPr lang="de-DE" dirty="0"/>
              <a:t>Thibaud </a:t>
            </a:r>
            <a:r>
              <a:rPr lang="fr-FR" dirty="0"/>
              <a:t>Voïta</a:t>
            </a:r>
          </a:p>
          <a:p>
            <a:endParaRPr lang="de-DE" dirty="0"/>
          </a:p>
          <a:p>
            <a:r>
              <a:rPr lang="de-DE" dirty="0" err="1"/>
              <a:t>July</a:t>
            </a:r>
            <a:r>
              <a:rPr lang="de-DE" dirty="0"/>
              <a:t> 5th, 2023</a:t>
            </a:r>
            <a:endParaRPr lang="fr-FR" dirty="0"/>
          </a:p>
        </p:txBody>
      </p:sp>
    </p:spTree>
    <p:extLst>
      <p:ext uri="{BB962C8B-B14F-4D97-AF65-F5344CB8AC3E}">
        <p14:creationId xmlns:p14="http://schemas.microsoft.com/office/powerpoint/2010/main" val="36913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448A4-0330-E64E-6A8B-E1EB1B33AE3C}"/>
              </a:ext>
            </a:extLst>
          </p:cNvPr>
          <p:cNvSpPr>
            <a:spLocks noGrp="1"/>
          </p:cNvSpPr>
          <p:nvPr>
            <p:ph type="title"/>
          </p:nvPr>
        </p:nvSpPr>
        <p:spPr>
          <a:xfrm>
            <a:off x="1207194" y="136655"/>
            <a:ext cx="10515600" cy="1325563"/>
          </a:xfrm>
        </p:spPr>
        <p:txBody>
          <a:bodyPr/>
          <a:lstStyle/>
          <a:p>
            <a:r>
              <a:rPr lang="de-DE" b="1" dirty="0" err="1"/>
              <a:t>Is</a:t>
            </a:r>
            <a:r>
              <a:rPr lang="de-DE" b="1" dirty="0"/>
              <a:t> </a:t>
            </a:r>
            <a:r>
              <a:rPr lang="de-DE" b="1" dirty="0" err="1"/>
              <a:t>the</a:t>
            </a:r>
            <a:r>
              <a:rPr lang="de-DE" b="1" dirty="0"/>
              <a:t> </a:t>
            </a:r>
            <a:r>
              <a:rPr lang="de-DE" b="1" dirty="0" err="1"/>
              <a:t>decoupling</a:t>
            </a:r>
            <a:r>
              <a:rPr lang="de-DE" b="1" dirty="0"/>
              <a:t> </a:t>
            </a:r>
            <a:r>
              <a:rPr lang="de-DE" b="1" dirty="0" err="1"/>
              <a:t>really</a:t>
            </a:r>
            <a:r>
              <a:rPr lang="de-DE" b="1" dirty="0"/>
              <a:t> </a:t>
            </a:r>
            <a:r>
              <a:rPr lang="de-DE" b="1" dirty="0" err="1"/>
              <a:t>happening</a:t>
            </a:r>
            <a:r>
              <a:rPr lang="de-DE" b="1" dirty="0"/>
              <a:t>? </a:t>
            </a:r>
            <a:endParaRPr lang="fr-FR" b="1" dirty="0"/>
          </a:p>
        </p:txBody>
      </p:sp>
      <p:grpSp>
        <p:nvGrpSpPr>
          <p:cNvPr id="7" name="Groupe 6">
            <a:extLst>
              <a:ext uri="{FF2B5EF4-FFF2-40B4-BE49-F238E27FC236}">
                <a16:creationId xmlns:a16="http://schemas.microsoft.com/office/drawing/2014/main" id="{50DFE01B-4C9A-799C-92F5-03B2EDC90DC7}"/>
              </a:ext>
            </a:extLst>
          </p:cNvPr>
          <p:cNvGrpSpPr/>
          <p:nvPr/>
        </p:nvGrpSpPr>
        <p:grpSpPr>
          <a:xfrm>
            <a:off x="444755" y="1261102"/>
            <a:ext cx="10540051" cy="4750049"/>
            <a:chOff x="929252" y="1690688"/>
            <a:chExt cx="10540051" cy="4750049"/>
          </a:xfrm>
        </p:grpSpPr>
        <p:pic>
          <p:nvPicPr>
            <p:cNvPr id="5" name="Image 4">
              <a:extLst>
                <a:ext uri="{FF2B5EF4-FFF2-40B4-BE49-F238E27FC236}">
                  <a16:creationId xmlns:a16="http://schemas.microsoft.com/office/drawing/2014/main" id="{056D74C3-7F7A-1905-9054-DB832DC04313}"/>
                </a:ext>
              </a:extLst>
            </p:cNvPr>
            <p:cNvPicPr>
              <a:picLocks noChangeAspect="1"/>
            </p:cNvPicPr>
            <p:nvPr/>
          </p:nvPicPr>
          <p:blipFill>
            <a:blip r:embed="rId3"/>
            <a:stretch>
              <a:fillRect/>
            </a:stretch>
          </p:blipFill>
          <p:spPr>
            <a:xfrm>
              <a:off x="929252" y="1690688"/>
              <a:ext cx="10540051" cy="4750049"/>
            </a:xfrm>
            <a:prstGeom prst="rect">
              <a:avLst/>
            </a:prstGeom>
          </p:spPr>
        </p:pic>
        <p:sp>
          <p:nvSpPr>
            <p:cNvPr id="6" name="ZoneTexte 5">
              <a:extLst>
                <a:ext uri="{FF2B5EF4-FFF2-40B4-BE49-F238E27FC236}">
                  <a16:creationId xmlns:a16="http://schemas.microsoft.com/office/drawing/2014/main" id="{58171A09-33E0-1A8F-CCB6-BEA39230A505}"/>
                </a:ext>
              </a:extLst>
            </p:cNvPr>
            <p:cNvSpPr txBox="1"/>
            <p:nvPr/>
          </p:nvSpPr>
          <p:spPr>
            <a:xfrm>
              <a:off x="4148489" y="6094228"/>
              <a:ext cx="2300438" cy="346509"/>
            </a:xfrm>
            <a:prstGeom prst="rect">
              <a:avLst/>
            </a:prstGeom>
            <a:solidFill>
              <a:schemeClr val="bg1"/>
            </a:solidFill>
          </p:spPr>
          <p:txBody>
            <a:bodyPr wrap="square" rtlCol="0">
              <a:spAutoFit/>
            </a:bodyPr>
            <a:lstStyle/>
            <a:p>
              <a:endParaRPr lang="fr-FR" dirty="0"/>
            </a:p>
          </p:txBody>
        </p:sp>
      </p:grpSp>
      <p:sp>
        <p:nvSpPr>
          <p:cNvPr id="8" name="ZoneTexte 7">
            <a:extLst>
              <a:ext uri="{FF2B5EF4-FFF2-40B4-BE49-F238E27FC236}">
                <a16:creationId xmlns:a16="http://schemas.microsoft.com/office/drawing/2014/main" id="{81CEAD28-2732-F7DD-2A0C-4EAD8C24C0FA}"/>
              </a:ext>
            </a:extLst>
          </p:cNvPr>
          <p:cNvSpPr txBox="1"/>
          <p:nvPr/>
        </p:nvSpPr>
        <p:spPr>
          <a:xfrm>
            <a:off x="958128" y="6011151"/>
            <a:ext cx="10789117" cy="461665"/>
          </a:xfrm>
          <a:prstGeom prst="rect">
            <a:avLst/>
          </a:prstGeom>
          <a:solidFill>
            <a:schemeClr val="bg1"/>
          </a:solidFill>
        </p:spPr>
        <p:txBody>
          <a:bodyPr wrap="square" rtlCol="0">
            <a:spAutoFit/>
          </a:bodyPr>
          <a:lstStyle/>
          <a:p>
            <a:r>
              <a:rPr lang="en-US" sz="2400" dirty="0">
                <a:effectLst/>
                <a:latin typeface="Arial" panose="020B0604020202020204" pitchFamily="34" charset="0"/>
              </a:rPr>
              <a:t>Growth rate of primary energy intensity by period and target rate, 1990–2030</a:t>
            </a:r>
            <a:endParaRPr lang="fr-FR" sz="2400" dirty="0"/>
          </a:p>
        </p:txBody>
      </p:sp>
    </p:spTree>
    <p:extLst>
      <p:ext uri="{BB962C8B-B14F-4D97-AF65-F5344CB8AC3E}">
        <p14:creationId xmlns:p14="http://schemas.microsoft.com/office/powerpoint/2010/main" val="3049583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E75868A-3DFA-2DCD-4CD3-39B2BB6258E0}"/>
              </a:ext>
            </a:extLst>
          </p:cNvPr>
          <p:cNvPicPr>
            <a:picLocks noChangeAspect="1"/>
          </p:cNvPicPr>
          <p:nvPr/>
        </p:nvPicPr>
        <p:blipFill>
          <a:blip r:embed="rId2"/>
          <a:stretch>
            <a:fillRect/>
          </a:stretch>
        </p:blipFill>
        <p:spPr>
          <a:xfrm>
            <a:off x="1220223" y="1463823"/>
            <a:ext cx="9751553" cy="4866525"/>
          </a:xfrm>
          <a:prstGeom prst="rect">
            <a:avLst/>
          </a:prstGeom>
        </p:spPr>
      </p:pic>
      <p:sp>
        <p:nvSpPr>
          <p:cNvPr id="2" name="Title 1">
            <a:extLst>
              <a:ext uri="{FF2B5EF4-FFF2-40B4-BE49-F238E27FC236}">
                <a16:creationId xmlns:a16="http://schemas.microsoft.com/office/drawing/2014/main" id="{F31239A6-7120-E1EC-5D3F-64FC7778778D}"/>
              </a:ext>
            </a:extLst>
          </p:cNvPr>
          <p:cNvSpPr txBox="1">
            <a:spLocks/>
          </p:cNvSpPr>
          <p:nvPr/>
        </p:nvSpPr>
        <p:spPr>
          <a:xfrm>
            <a:off x="457199" y="190013"/>
            <a:ext cx="11168743" cy="927136"/>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Low </a:t>
            </a:r>
            <a:r>
              <a:rPr lang="fr-FR" dirty="0" err="1"/>
              <a:t>Hanging</a:t>
            </a:r>
            <a:r>
              <a:rPr lang="fr-FR" dirty="0"/>
              <a:t> Fruit </a:t>
            </a:r>
            <a:r>
              <a:rPr lang="fr-FR" dirty="0" err="1"/>
              <a:t>such</a:t>
            </a:r>
            <a:r>
              <a:rPr lang="fr-FR" dirty="0"/>
              <a:t> as Standards &amp; Labels are not </a:t>
            </a:r>
            <a:r>
              <a:rPr lang="fr-FR" dirty="0" err="1"/>
              <a:t>easy</a:t>
            </a:r>
            <a:r>
              <a:rPr lang="fr-FR" dirty="0"/>
              <a:t> to </a:t>
            </a:r>
            <a:r>
              <a:rPr lang="fr-FR" dirty="0" err="1"/>
              <a:t>Implement</a:t>
            </a:r>
            <a:r>
              <a:rPr lang="fr-FR" dirty="0"/>
              <a:t> in </a:t>
            </a:r>
            <a:r>
              <a:rPr lang="fr-FR" dirty="0" err="1"/>
              <a:t>Some</a:t>
            </a:r>
            <a:r>
              <a:rPr lang="fr-FR" dirty="0"/>
              <a:t> Countries</a:t>
            </a:r>
            <a:endParaRPr lang="en-001" dirty="0"/>
          </a:p>
        </p:txBody>
      </p:sp>
    </p:spTree>
    <p:extLst>
      <p:ext uri="{BB962C8B-B14F-4D97-AF65-F5344CB8AC3E}">
        <p14:creationId xmlns:p14="http://schemas.microsoft.com/office/powerpoint/2010/main" val="4092183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7B092C-E9A8-1CF0-2584-10FF20CAD913}"/>
              </a:ext>
            </a:extLst>
          </p:cNvPr>
          <p:cNvSpPr>
            <a:spLocks noGrp="1"/>
          </p:cNvSpPr>
          <p:nvPr>
            <p:ph type="title"/>
          </p:nvPr>
        </p:nvSpPr>
        <p:spPr/>
        <p:txBody>
          <a:bodyPr/>
          <a:lstStyle/>
          <a:p>
            <a:r>
              <a:rPr lang="de-DE" dirty="0" err="1"/>
              <a:t>It</a:t>
            </a:r>
            <a:r>
              <a:rPr lang="de-DE" dirty="0"/>
              <a:t> </a:t>
            </a:r>
            <a:r>
              <a:rPr lang="de-DE" dirty="0" err="1"/>
              <a:t>requires</a:t>
            </a:r>
            <a:r>
              <a:rPr lang="de-DE" dirty="0"/>
              <a:t> </a:t>
            </a:r>
            <a:r>
              <a:rPr lang="de-DE" dirty="0" err="1"/>
              <a:t>Compelling</a:t>
            </a:r>
            <a:r>
              <a:rPr lang="de-DE" dirty="0"/>
              <a:t> Narratives</a:t>
            </a:r>
            <a:endParaRPr lang="fr-FR" dirty="0"/>
          </a:p>
        </p:txBody>
      </p:sp>
      <p:pic>
        <p:nvPicPr>
          <p:cNvPr id="5" name="Image 4">
            <a:extLst>
              <a:ext uri="{FF2B5EF4-FFF2-40B4-BE49-F238E27FC236}">
                <a16:creationId xmlns:a16="http://schemas.microsoft.com/office/drawing/2014/main" id="{C4779B2D-7EA5-0162-391F-5ED60BAE411A}"/>
              </a:ext>
            </a:extLst>
          </p:cNvPr>
          <p:cNvPicPr>
            <a:picLocks noChangeAspect="1"/>
          </p:cNvPicPr>
          <p:nvPr/>
        </p:nvPicPr>
        <p:blipFill>
          <a:blip r:embed="rId2"/>
          <a:stretch>
            <a:fillRect/>
          </a:stretch>
        </p:blipFill>
        <p:spPr>
          <a:xfrm>
            <a:off x="120298" y="2063932"/>
            <a:ext cx="11951404" cy="3769514"/>
          </a:xfrm>
          <a:prstGeom prst="rect">
            <a:avLst/>
          </a:prstGeom>
        </p:spPr>
      </p:pic>
      <p:sp>
        <p:nvSpPr>
          <p:cNvPr id="8" name="Rectangle 2">
            <a:extLst>
              <a:ext uri="{FF2B5EF4-FFF2-40B4-BE49-F238E27FC236}">
                <a16:creationId xmlns:a16="http://schemas.microsoft.com/office/drawing/2014/main" id="{EEB72E05-9F51-9F5B-D704-E1345590D91F}"/>
              </a:ext>
            </a:extLst>
          </p:cNvPr>
          <p:cNvSpPr>
            <a:spLocks noChangeArrowheads="1"/>
          </p:cNvSpPr>
          <p:nvPr/>
        </p:nvSpPr>
        <p:spPr bwMode="auto">
          <a:xfrm>
            <a:off x="9238413" y="6540284"/>
            <a:ext cx="2372189" cy="276999"/>
          </a:xfrm>
          <a:prstGeom prst="rect">
            <a:avLst/>
          </a:prstGeom>
          <a:noFill/>
          <a:ln w="9525">
            <a:noFill/>
            <a:miter lim="800000"/>
            <a:headEnd/>
            <a:tailEnd/>
          </a:ln>
        </p:spPr>
        <p:txBody>
          <a:bodyPr wrap="none" lIns="0" tIns="0" rIns="0" bIns="0">
            <a:spAutoFit/>
          </a:bodyPr>
          <a:lstStyle/>
          <a:p>
            <a:pPr algn="r"/>
            <a:r>
              <a:rPr lang="en-US" sz="1800" dirty="0">
                <a:latin typeface="Franklin Gothic Book" pitchFamily="34" charset="0"/>
              </a:rPr>
              <a:t>Energy Efficiency Watch</a:t>
            </a:r>
          </a:p>
        </p:txBody>
      </p:sp>
    </p:spTree>
    <p:extLst>
      <p:ext uri="{BB962C8B-B14F-4D97-AF65-F5344CB8AC3E}">
        <p14:creationId xmlns:p14="http://schemas.microsoft.com/office/powerpoint/2010/main" val="210123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55E1E-059B-C385-CF71-C29718BEA464}"/>
              </a:ext>
            </a:extLst>
          </p:cNvPr>
          <p:cNvSpPr>
            <a:spLocks noGrp="1"/>
          </p:cNvSpPr>
          <p:nvPr>
            <p:ph type="title"/>
          </p:nvPr>
        </p:nvSpPr>
        <p:spPr/>
        <p:txBody>
          <a:bodyPr/>
          <a:lstStyle/>
          <a:p>
            <a:r>
              <a:rPr lang="de-DE" dirty="0"/>
              <a:t>Outline</a:t>
            </a:r>
            <a:endParaRPr lang="fr-FR" dirty="0"/>
          </a:p>
        </p:txBody>
      </p:sp>
      <p:sp>
        <p:nvSpPr>
          <p:cNvPr id="3" name="Espace réservé du contenu 2">
            <a:extLst>
              <a:ext uri="{FF2B5EF4-FFF2-40B4-BE49-F238E27FC236}">
                <a16:creationId xmlns:a16="http://schemas.microsoft.com/office/drawing/2014/main" id="{332350B5-284F-F856-26BC-55A5B64888E9}"/>
              </a:ext>
            </a:extLst>
          </p:cNvPr>
          <p:cNvSpPr>
            <a:spLocks noGrp="1"/>
          </p:cNvSpPr>
          <p:nvPr>
            <p:ph idx="1"/>
          </p:nvPr>
        </p:nvSpPr>
        <p:spPr>
          <a:xfrm>
            <a:off x="838200" y="1825625"/>
            <a:ext cx="11176000" cy="4351338"/>
          </a:xfrm>
        </p:spPr>
        <p:txBody>
          <a:bodyPr/>
          <a:lstStyle/>
          <a:p>
            <a:r>
              <a:rPr lang="de-DE" dirty="0" err="1"/>
              <a:t>Is</a:t>
            </a:r>
            <a:r>
              <a:rPr lang="de-DE" dirty="0"/>
              <a:t> EELA </a:t>
            </a:r>
            <a:r>
              <a:rPr lang="de-DE" dirty="0" err="1"/>
              <a:t>delivering</a:t>
            </a:r>
            <a:r>
              <a:rPr lang="de-DE" dirty="0"/>
              <a:t> </a:t>
            </a:r>
            <a:r>
              <a:rPr lang="de-DE" dirty="0" err="1"/>
              <a:t>its</a:t>
            </a:r>
            <a:r>
              <a:rPr lang="de-DE" dirty="0"/>
              <a:t> </a:t>
            </a:r>
            <a:r>
              <a:rPr lang="de-DE" dirty="0" err="1"/>
              <a:t>promises</a:t>
            </a:r>
            <a:r>
              <a:rPr lang="de-DE" dirty="0"/>
              <a:t>?</a:t>
            </a:r>
          </a:p>
          <a:p>
            <a:r>
              <a:rPr lang="de-DE" dirty="0" err="1"/>
              <a:t>What</a:t>
            </a:r>
            <a:r>
              <a:rPr lang="de-DE" dirty="0"/>
              <a:t> </a:t>
            </a:r>
            <a:r>
              <a:rPr lang="de-DE" dirty="0" err="1"/>
              <a:t>are</a:t>
            </a:r>
            <a:r>
              <a:rPr lang="de-DE" dirty="0"/>
              <a:t> </a:t>
            </a:r>
            <a:r>
              <a:rPr lang="de-DE" dirty="0" err="1"/>
              <a:t>the</a:t>
            </a:r>
            <a:r>
              <a:rPr lang="de-DE" dirty="0"/>
              <a:t> </a:t>
            </a:r>
            <a:r>
              <a:rPr lang="de-DE" dirty="0" err="1"/>
              <a:t>barriers</a:t>
            </a:r>
            <a:r>
              <a:rPr lang="de-DE" dirty="0"/>
              <a:t> </a:t>
            </a:r>
            <a:r>
              <a:rPr lang="de-DE" dirty="0" err="1"/>
              <a:t>to</a:t>
            </a:r>
            <a:r>
              <a:rPr lang="de-DE" dirty="0"/>
              <a:t> </a:t>
            </a:r>
            <a:r>
              <a:rPr lang="de-DE" dirty="0" err="1"/>
              <a:t>achieving</a:t>
            </a:r>
            <a:r>
              <a:rPr lang="de-DE" dirty="0"/>
              <a:t> </a:t>
            </a:r>
            <a:r>
              <a:rPr lang="de-DE" dirty="0" err="1"/>
              <a:t>better</a:t>
            </a:r>
            <a:r>
              <a:rPr lang="de-DE" dirty="0"/>
              <a:t> </a:t>
            </a:r>
            <a:r>
              <a:rPr lang="de-DE" dirty="0" err="1"/>
              <a:t>energy</a:t>
            </a:r>
            <a:r>
              <a:rPr lang="de-DE" dirty="0"/>
              <a:t> </a:t>
            </a:r>
            <a:r>
              <a:rPr lang="de-DE" dirty="0" err="1"/>
              <a:t>performance</a:t>
            </a:r>
            <a:r>
              <a:rPr lang="de-DE" dirty="0"/>
              <a:t> </a:t>
            </a:r>
            <a:r>
              <a:rPr lang="de-DE" dirty="0" err="1"/>
              <a:t>of</a:t>
            </a:r>
            <a:r>
              <a:rPr lang="de-DE" dirty="0"/>
              <a:t> EELA?</a:t>
            </a:r>
          </a:p>
          <a:p>
            <a:r>
              <a:rPr lang="de-DE" b="1" dirty="0">
                <a:solidFill>
                  <a:srgbClr val="FF0000"/>
                </a:solidFill>
              </a:rPr>
              <a:t>Can NDCs </a:t>
            </a:r>
            <a:r>
              <a:rPr lang="de-DE" b="1" dirty="0" err="1">
                <a:solidFill>
                  <a:srgbClr val="FF0000"/>
                </a:solidFill>
              </a:rPr>
              <a:t>help</a:t>
            </a:r>
            <a:r>
              <a:rPr lang="de-DE" b="1" dirty="0">
                <a:solidFill>
                  <a:srgbClr val="FF0000"/>
                </a:solidFill>
              </a:rPr>
              <a:t> </a:t>
            </a:r>
            <a:r>
              <a:rPr lang="de-DE" b="1" dirty="0" err="1">
                <a:solidFill>
                  <a:srgbClr val="FF0000"/>
                </a:solidFill>
              </a:rPr>
              <a:t>address</a:t>
            </a:r>
            <a:r>
              <a:rPr lang="de-DE" b="1" dirty="0">
                <a:solidFill>
                  <a:srgbClr val="FF0000"/>
                </a:solidFill>
              </a:rPr>
              <a:t> EE </a:t>
            </a:r>
            <a:r>
              <a:rPr lang="de-DE" b="1" dirty="0" err="1">
                <a:solidFill>
                  <a:srgbClr val="FF0000"/>
                </a:solidFill>
              </a:rPr>
              <a:t>barriers</a:t>
            </a:r>
            <a:r>
              <a:rPr lang="de-DE" b="1" dirty="0">
                <a:solidFill>
                  <a:srgbClr val="FF0000"/>
                </a:solidFill>
              </a:rPr>
              <a:t>? </a:t>
            </a:r>
          </a:p>
          <a:p>
            <a:r>
              <a:rPr lang="de-DE" dirty="0"/>
              <a:t>Policy </a:t>
            </a:r>
            <a:r>
              <a:rPr lang="de-DE" dirty="0" err="1"/>
              <a:t>recommendations</a:t>
            </a:r>
            <a:r>
              <a:rPr lang="de-DE" dirty="0"/>
              <a:t>  </a:t>
            </a:r>
            <a:endParaRPr lang="fr-FR" dirty="0"/>
          </a:p>
        </p:txBody>
      </p:sp>
    </p:spTree>
    <p:extLst>
      <p:ext uri="{BB962C8B-B14F-4D97-AF65-F5344CB8AC3E}">
        <p14:creationId xmlns:p14="http://schemas.microsoft.com/office/powerpoint/2010/main" val="336161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A8F9F-71AB-12CB-87E4-2F5B36808A89}"/>
              </a:ext>
            </a:extLst>
          </p:cNvPr>
          <p:cNvSpPr>
            <a:spLocks noGrp="1"/>
          </p:cNvSpPr>
          <p:nvPr>
            <p:ph type="title"/>
          </p:nvPr>
        </p:nvSpPr>
        <p:spPr/>
        <p:txBody>
          <a:bodyPr/>
          <a:lstStyle/>
          <a:p>
            <a:r>
              <a:rPr lang="de-DE" dirty="0"/>
              <a:t>Are NDCs </a:t>
            </a:r>
            <a:r>
              <a:rPr lang="de-DE" dirty="0" err="1"/>
              <a:t>considering</a:t>
            </a:r>
            <a:r>
              <a:rPr lang="de-DE" dirty="0"/>
              <a:t> EELA? </a:t>
            </a:r>
            <a:endParaRPr lang="fr-FR" dirty="0"/>
          </a:p>
        </p:txBody>
      </p:sp>
      <p:pic>
        <p:nvPicPr>
          <p:cNvPr id="4" name="Image 3">
            <a:extLst>
              <a:ext uri="{FF2B5EF4-FFF2-40B4-BE49-F238E27FC236}">
                <a16:creationId xmlns:a16="http://schemas.microsoft.com/office/drawing/2014/main" id="{A0FFD161-F1E9-E4F3-7298-D70349FC8CFF}"/>
              </a:ext>
            </a:extLst>
          </p:cNvPr>
          <p:cNvPicPr>
            <a:picLocks noChangeAspect="1"/>
          </p:cNvPicPr>
          <p:nvPr/>
        </p:nvPicPr>
        <p:blipFill>
          <a:blip r:embed="rId2"/>
          <a:stretch>
            <a:fillRect/>
          </a:stretch>
        </p:blipFill>
        <p:spPr>
          <a:xfrm>
            <a:off x="1397000" y="2595978"/>
            <a:ext cx="8912315" cy="3580985"/>
          </a:xfrm>
          <a:prstGeom prst="rect">
            <a:avLst/>
          </a:prstGeom>
        </p:spPr>
      </p:pic>
      <p:sp>
        <p:nvSpPr>
          <p:cNvPr id="5" name="Espace réservé du contenu 2">
            <a:extLst>
              <a:ext uri="{FF2B5EF4-FFF2-40B4-BE49-F238E27FC236}">
                <a16:creationId xmlns:a16="http://schemas.microsoft.com/office/drawing/2014/main" id="{EABD9EA3-3D74-39A0-6A8B-425E68780A6F}"/>
              </a:ext>
            </a:extLst>
          </p:cNvPr>
          <p:cNvSpPr txBox="1">
            <a:spLocks/>
          </p:cNvSpPr>
          <p:nvPr/>
        </p:nvSpPr>
        <p:spPr>
          <a:xfrm>
            <a:off x="1397000" y="2257045"/>
            <a:ext cx="96774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t>Share </a:t>
            </a:r>
            <a:r>
              <a:rPr lang="de-DE" dirty="0" err="1"/>
              <a:t>of</a:t>
            </a:r>
            <a:r>
              <a:rPr lang="de-DE" dirty="0"/>
              <a:t> NDCs </a:t>
            </a:r>
            <a:r>
              <a:rPr lang="de-DE" dirty="0" err="1"/>
              <a:t>Referring</a:t>
            </a:r>
            <a:r>
              <a:rPr lang="de-DE" dirty="0"/>
              <a:t> </a:t>
            </a:r>
            <a:r>
              <a:rPr lang="de-DE" dirty="0" err="1"/>
              <a:t>to</a:t>
            </a:r>
            <a:r>
              <a:rPr lang="de-DE" dirty="0"/>
              <a:t> EE and </a:t>
            </a:r>
            <a:r>
              <a:rPr lang="de-DE" dirty="0" err="1"/>
              <a:t>Appliances</a:t>
            </a:r>
            <a:r>
              <a:rPr lang="de-DE" dirty="0"/>
              <a:t> (CLASP, 2022) </a:t>
            </a:r>
            <a:endParaRPr lang="fr-FR" dirty="0"/>
          </a:p>
        </p:txBody>
      </p:sp>
    </p:spTree>
    <p:extLst>
      <p:ext uri="{BB962C8B-B14F-4D97-AF65-F5344CB8AC3E}">
        <p14:creationId xmlns:p14="http://schemas.microsoft.com/office/powerpoint/2010/main" val="188355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377EE7-D9D1-4F3A-D783-F137A242E78A}"/>
              </a:ext>
            </a:extLst>
          </p:cNvPr>
          <p:cNvSpPr>
            <a:spLocks noGrp="1"/>
          </p:cNvSpPr>
          <p:nvPr>
            <p:ph type="title"/>
          </p:nvPr>
        </p:nvSpPr>
        <p:spPr>
          <a:xfrm>
            <a:off x="711200" y="153192"/>
            <a:ext cx="10515600" cy="1325563"/>
          </a:xfrm>
        </p:spPr>
        <p:txBody>
          <a:bodyPr/>
          <a:lstStyle/>
          <a:p>
            <a:r>
              <a:rPr lang="de-DE" dirty="0" err="1"/>
              <a:t>What</a:t>
            </a:r>
            <a:r>
              <a:rPr lang="de-DE" dirty="0"/>
              <a:t> </a:t>
            </a:r>
            <a:r>
              <a:rPr lang="de-DE" dirty="0" err="1"/>
              <a:t>can</a:t>
            </a:r>
            <a:r>
              <a:rPr lang="de-DE" dirty="0"/>
              <a:t> NDCs do?</a:t>
            </a:r>
            <a:endParaRPr lang="fr-FR" dirty="0"/>
          </a:p>
        </p:txBody>
      </p:sp>
      <p:sp>
        <p:nvSpPr>
          <p:cNvPr id="3" name="Espace réservé du contenu 2">
            <a:extLst>
              <a:ext uri="{FF2B5EF4-FFF2-40B4-BE49-F238E27FC236}">
                <a16:creationId xmlns:a16="http://schemas.microsoft.com/office/drawing/2014/main" id="{1ADD99C4-2A49-3D0C-839F-9156CFC641AB}"/>
              </a:ext>
            </a:extLst>
          </p:cNvPr>
          <p:cNvSpPr>
            <a:spLocks noGrp="1"/>
          </p:cNvSpPr>
          <p:nvPr>
            <p:ph idx="1"/>
          </p:nvPr>
        </p:nvSpPr>
        <p:spPr>
          <a:xfrm>
            <a:off x="558800" y="2353470"/>
            <a:ext cx="4953000" cy="3971130"/>
          </a:xfrm>
        </p:spPr>
        <p:txBody>
          <a:bodyPr>
            <a:normAutofit fontScale="92500" lnSpcReduction="10000"/>
          </a:bodyPr>
          <a:lstStyle/>
          <a:p>
            <a:r>
              <a:rPr lang="de-DE" dirty="0" err="1"/>
              <a:t>Improve</a:t>
            </a:r>
            <a:r>
              <a:rPr lang="de-DE" dirty="0"/>
              <a:t> </a:t>
            </a:r>
            <a:r>
              <a:rPr lang="de-DE" dirty="0" err="1"/>
              <a:t>policy</a:t>
            </a:r>
            <a:r>
              <a:rPr lang="de-DE" dirty="0"/>
              <a:t> </a:t>
            </a:r>
            <a:r>
              <a:rPr lang="de-DE" dirty="0" err="1"/>
              <a:t>planning</a:t>
            </a:r>
            <a:endParaRPr lang="de-DE" dirty="0"/>
          </a:p>
          <a:p>
            <a:r>
              <a:rPr lang="de-DE" dirty="0"/>
              <a:t> Set </a:t>
            </a:r>
            <a:r>
              <a:rPr lang="de-DE" dirty="0" err="1"/>
              <a:t>clear</a:t>
            </a:r>
            <a:r>
              <a:rPr lang="de-DE" dirty="0"/>
              <a:t> </a:t>
            </a:r>
            <a:r>
              <a:rPr lang="de-DE" dirty="0" err="1"/>
              <a:t>targets</a:t>
            </a:r>
            <a:r>
              <a:rPr lang="de-DE" dirty="0"/>
              <a:t> and </a:t>
            </a:r>
            <a:r>
              <a:rPr lang="de-DE" dirty="0" err="1"/>
              <a:t>goals</a:t>
            </a:r>
            <a:r>
              <a:rPr lang="de-DE" dirty="0"/>
              <a:t>, </a:t>
            </a:r>
            <a:r>
              <a:rPr lang="de-DE" dirty="0" err="1"/>
              <a:t>linking</a:t>
            </a:r>
            <a:r>
              <a:rPr lang="de-DE" dirty="0"/>
              <a:t> </a:t>
            </a:r>
            <a:r>
              <a:rPr lang="de-DE" dirty="0" err="1"/>
              <a:t>them</a:t>
            </a:r>
            <a:r>
              <a:rPr lang="de-DE" dirty="0"/>
              <a:t> </a:t>
            </a:r>
            <a:r>
              <a:rPr lang="de-DE" dirty="0" err="1"/>
              <a:t>to</a:t>
            </a:r>
            <a:r>
              <a:rPr lang="de-DE" dirty="0"/>
              <a:t> LTS </a:t>
            </a:r>
            <a:r>
              <a:rPr lang="de-DE" dirty="0" err="1"/>
              <a:t>for</a:t>
            </a:r>
            <a:r>
              <a:rPr lang="de-DE" dirty="0"/>
              <a:t> 0-emission </a:t>
            </a:r>
            <a:r>
              <a:rPr lang="de-DE" dirty="0" err="1"/>
              <a:t>targets</a:t>
            </a:r>
            <a:endParaRPr lang="de-DE" dirty="0"/>
          </a:p>
          <a:p>
            <a:r>
              <a:rPr lang="de-DE" dirty="0"/>
              <a:t> </a:t>
            </a:r>
            <a:r>
              <a:rPr lang="de-DE" dirty="0" err="1"/>
              <a:t>Identify</a:t>
            </a:r>
            <a:r>
              <a:rPr lang="de-DE" dirty="0"/>
              <a:t> </a:t>
            </a:r>
            <a:r>
              <a:rPr lang="de-DE" dirty="0" err="1"/>
              <a:t>policy</a:t>
            </a:r>
            <a:r>
              <a:rPr lang="de-DE" dirty="0"/>
              <a:t> </a:t>
            </a:r>
            <a:r>
              <a:rPr lang="de-DE" dirty="0" err="1"/>
              <a:t>tools</a:t>
            </a:r>
            <a:r>
              <a:rPr lang="de-DE" dirty="0"/>
              <a:t> </a:t>
            </a:r>
            <a:r>
              <a:rPr lang="de-DE" dirty="0" err="1"/>
              <a:t>to</a:t>
            </a:r>
            <a:r>
              <a:rPr lang="de-DE" dirty="0"/>
              <a:t> </a:t>
            </a:r>
            <a:r>
              <a:rPr lang="de-DE" dirty="0" err="1"/>
              <a:t>accelerate</a:t>
            </a:r>
            <a:r>
              <a:rPr lang="de-DE" dirty="0"/>
              <a:t> </a:t>
            </a:r>
            <a:r>
              <a:rPr lang="de-DE" dirty="0" err="1"/>
              <a:t>the</a:t>
            </a:r>
            <a:r>
              <a:rPr lang="de-DE" dirty="0"/>
              <a:t> </a:t>
            </a:r>
            <a:r>
              <a:rPr lang="de-DE" dirty="0" err="1"/>
              <a:t>role</a:t>
            </a:r>
            <a:r>
              <a:rPr lang="de-DE" dirty="0"/>
              <a:t> </a:t>
            </a:r>
            <a:r>
              <a:rPr lang="de-DE" dirty="0" err="1"/>
              <a:t>of</a:t>
            </a:r>
            <a:r>
              <a:rPr lang="de-DE" dirty="0"/>
              <a:t> EE</a:t>
            </a:r>
          </a:p>
          <a:p>
            <a:r>
              <a:rPr lang="de-DE" dirty="0" err="1"/>
              <a:t>Attract</a:t>
            </a:r>
            <a:r>
              <a:rPr lang="de-DE" dirty="0"/>
              <a:t> </a:t>
            </a:r>
            <a:r>
              <a:rPr lang="de-DE" dirty="0" err="1"/>
              <a:t>technical</a:t>
            </a:r>
            <a:r>
              <a:rPr lang="de-DE" dirty="0"/>
              <a:t> and </a:t>
            </a:r>
            <a:r>
              <a:rPr lang="de-DE" dirty="0" err="1"/>
              <a:t>financial</a:t>
            </a:r>
            <a:r>
              <a:rPr lang="de-DE" dirty="0"/>
              <a:t> support</a:t>
            </a:r>
          </a:p>
          <a:p>
            <a:r>
              <a:rPr lang="de-DE" dirty="0"/>
              <a:t>Promote international </a:t>
            </a:r>
            <a:r>
              <a:rPr lang="de-DE" dirty="0" err="1"/>
              <a:t>cooperation</a:t>
            </a:r>
            <a:endParaRPr lang="de-DE" dirty="0"/>
          </a:p>
          <a:p>
            <a:endParaRPr lang="fr-FR" dirty="0"/>
          </a:p>
        </p:txBody>
      </p:sp>
      <p:sp>
        <p:nvSpPr>
          <p:cNvPr id="8" name="Espace réservé du contenu 2">
            <a:extLst>
              <a:ext uri="{FF2B5EF4-FFF2-40B4-BE49-F238E27FC236}">
                <a16:creationId xmlns:a16="http://schemas.microsoft.com/office/drawing/2014/main" id="{D9C4FEB9-7C0D-6471-9E97-E37BA22FD3F8}"/>
              </a:ext>
            </a:extLst>
          </p:cNvPr>
          <p:cNvSpPr txBox="1">
            <a:spLocks/>
          </p:cNvSpPr>
          <p:nvPr/>
        </p:nvSpPr>
        <p:spPr>
          <a:xfrm>
            <a:off x="6096000" y="2353470"/>
            <a:ext cx="4953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Nation-</a:t>
            </a:r>
            <a:r>
              <a:rPr lang="de-DE" dirty="0" err="1"/>
              <a:t>wide</a:t>
            </a:r>
            <a:r>
              <a:rPr lang="de-DE" dirty="0"/>
              <a:t> </a:t>
            </a:r>
            <a:r>
              <a:rPr lang="de-DE" dirty="0" err="1"/>
              <a:t>implementation</a:t>
            </a:r>
            <a:r>
              <a:rPr lang="de-DE" dirty="0"/>
              <a:t> </a:t>
            </a:r>
          </a:p>
          <a:p>
            <a:r>
              <a:rPr lang="de-DE" dirty="0" err="1"/>
              <a:t>Address</a:t>
            </a:r>
            <a:r>
              <a:rPr lang="de-DE" dirty="0"/>
              <a:t> </a:t>
            </a:r>
            <a:r>
              <a:rPr lang="de-DE" dirty="0" err="1"/>
              <a:t>counterfeiting</a:t>
            </a:r>
            <a:r>
              <a:rPr lang="de-DE" dirty="0"/>
              <a:t> </a:t>
            </a:r>
            <a:r>
              <a:rPr lang="de-DE" dirty="0" err="1"/>
              <a:t>issues</a:t>
            </a:r>
            <a:endParaRPr lang="de-DE" dirty="0"/>
          </a:p>
          <a:p>
            <a:r>
              <a:rPr lang="de-DE" dirty="0"/>
              <a:t>Prevent </a:t>
            </a:r>
            <a:r>
              <a:rPr lang="de-DE" dirty="0" err="1"/>
              <a:t>imports</a:t>
            </a:r>
            <a:r>
              <a:rPr lang="de-DE" dirty="0"/>
              <a:t> </a:t>
            </a:r>
            <a:r>
              <a:rPr lang="de-DE" dirty="0" err="1"/>
              <a:t>of</a:t>
            </a:r>
            <a:r>
              <a:rPr lang="de-DE" dirty="0"/>
              <a:t> </a:t>
            </a:r>
            <a:r>
              <a:rPr lang="de-DE" dirty="0" err="1"/>
              <a:t>low-energy</a:t>
            </a:r>
            <a:r>
              <a:rPr lang="de-DE" dirty="0"/>
              <a:t> </a:t>
            </a:r>
            <a:r>
              <a:rPr lang="de-DE" dirty="0" err="1"/>
              <a:t>performance</a:t>
            </a:r>
            <a:r>
              <a:rPr lang="de-DE" dirty="0"/>
              <a:t> </a:t>
            </a:r>
            <a:r>
              <a:rPr lang="de-DE" dirty="0" err="1"/>
              <a:t>products</a:t>
            </a:r>
            <a:endParaRPr lang="de-DE" dirty="0"/>
          </a:p>
          <a:p>
            <a:r>
              <a:rPr lang="de-DE" dirty="0"/>
              <a:t>Outreach </a:t>
            </a:r>
            <a:r>
              <a:rPr lang="de-DE" dirty="0" err="1"/>
              <a:t>to</a:t>
            </a:r>
            <a:r>
              <a:rPr lang="de-DE" dirty="0"/>
              <a:t> </a:t>
            </a:r>
            <a:r>
              <a:rPr lang="de-DE" dirty="0" err="1"/>
              <a:t>customers</a:t>
            </a:r>
            <a:r>
              <a:rPr lang="de-DE" dirty="0"/>
              <a:t> </a:t>
            </a:r>
          </a:p>
          <a:p>
            <a:r>
              <a:rPr lang="de-DE" dirty="0"/>
              <a:t>Limit </a:t>
            </a:r>
            <a:r>
              <a:rPr lang="de-DE" dirty="0" err="1"/>
              <a:t>rebound</a:t>
            </a:r>
            <a:r>
              <a:rPr lang="de-DE" dirty="0"/>
              <a:t> </a:t>
            </a:r>
            <a:r>
              <a:rPr lang="de-DE" dirty="0" err="1"/>
              <a:t>effect</a:t>
            </a:r>
            <a:endParaRPr lang="de-DE" dirty="0"/>
          </a:p>
          <a:p>
            <a:endParaRPr lang="fr-FR" dirty="0"/>
          </a:p>
        </p:txBody>
      </p:sp>
      <p:sp>
        <p:nvSpPr>
          <p:cNvPr id="9" name="Espace réservé du contenu 2">
            <a:extLst>
              <a:ext uri="{FF2B5EF4-FFF2-40B4-BE49-F238E27FC236}">
                <a16:creationId xmlns:a16="http://schemas.microsoft.com/office/drawing/2014/main" id="{68EDC7F5-A7F8-ECC6-BD98-B19365D71B50}"/>
              </a:ext>
            </a:extLst>
          </p:cNvPr>
          <p:cNvSpPr txBox="1">
            <a:spLocks/>
          </p:cNvSpPr>
          <p:nvPr/>
        </p:nvSpPr>
        <p:spPr>
          <a:xfrm>
            <a:off x="482600" y="1787145"/>
            <a:ext cx="4953000" cy="566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err="1"/>
              <a:t>What</a:t>
            </a:r>
            <a:r>
              <a:rPr lang="de-DE" dirty="0"/>
              <a:t> NDCs </a:t>
            </a:r>
            <a:r>
              <a:rPr lang="de-DE" dirty="0" err="1"/>
              <a:t>can</a:t>
            </a:r>
            <a:r>
              <a:rPr lang="de-DE" dirty="0"/>
              <a:t> do</a:t>
            </a:r>
            <a:endParaRPr lang="fr-FR" dirty="0"/>
          </a:p>
        </p:txBody>
      </p:sp>
      <p:sp>
        <p:nvSpPr>
          <p:cNvPr id="10" name="Espace réservé du contenu 2">
            <a:extLst>
              <a:ext uri="{FF2B5EF4-FFF2-40B4-BE49-F238E27FC236}">
                <a16:creationId xmlns:a16="http://schemas.microsoft.com/office/drawing/2014/main" id="{2BDC3D1E-9BD7-F61D-23BD-5B87E6C31F49}"/>
              </a:ext>
            </a:extLst>
          </p:cNvPr>
          <p:cNvSpPr txBox="1">
            <a:spLocks/>
          </p:cNvSpPr>
          <p:nvPr/>
        </p:nvSpPr>
        <p:spPr>
          <a:xfrm>
            <a:off x="5715000" y="1787145"/>
            <a:ext cx="4953000" cy="5663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Challenges </a:t>
            </a:r>
            <a:r>
              <a:rPr lang="de-DE" dirty="0" err="1"/>
              <a:t>that</a:t>
            </a:r>
            <a:r>
              <a:rPr lang="de-DE" dirty="0"/>
              <a:t> </a:t>
            </a:r>
            <a:r>
              <a:rPr lang="de-DE" dirty="0" err="1"/>
              <a:t>may</a:t>
            </a:r>
            <a:r>
              <a:rPr lang="de-DE" dirty="0"/>
              <a:t> </a:t>
            </a:r>
            <a:r>
              <a:rPr lang="de-DE" dirty="0" err="1"/>
              <a:t>remain</a:t>
            </a:r>
            <a:endParaRPr lang="fr-FR" dirty="0"/>
          </a:p>
        </p:txBody>
      </p:sp>
    </p:spTree>
    <p:extLst>
      <p:ext uri="{BB962C8B-B14F-4D97-AF65-F5344CB8AC3E}">
        <p14:creationId xmlns:p14="http://schemas.microsoft.com/office/powerpoint/2010/main" val="1227485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49DF4-9690-CF50-2E39-C6DE6FA08A0C}"/>
              </a:ext>
            </a:extLst>
          </p:cNvPr>
          <p:cNvSpPr>
            <a:spLocks noGrp="1"/>
          </p:cNvSpPr>
          <p:nvPr>
            <p:ph type="title"/>
          </p:nvPr>
        </p:nvSpPr>
        <p:spPr/>
        <p:txBody>
          <a:bodyPr/>
          <a:lstStyle/>
          <a:p>
            <a:r>
              <a:rPr lang="de-DE" dirty="0" err="1"/>
              <a:t>Promoting</a:t>
            </a:r>
            <a:r>
              <a:rPr lang="de-DE" dirty="0"/>
              <a:t> </a:t>
            </a:r>
            <a:r>
              <a:rPr lang="de-DE" dirty="0" err="1"/>
              <a:t>EEaS</a:t>
            </a:r>
            <a:r>
              <a:rPr lang="de-DE" dirty="0"/>
              <a:t> </a:t>
            </a:r>
            <a:r>
              <a:rPr lang="de-DE" dirty="0" err="1"/>
              <a:t>through</a:t>
            </a:r>
            <a:r>
              <a:rPr lang="de-DE" dirty="0"/>
              <a:t> NDCs? </a:t>
            </a:r>
            <a:endParaRPr lang="fr-FR" dirty="0"/>
          </a:p>
        </p:txBody>
      </p:sp>
      <p:pic>
        <p:nvPicPr>
          <p:cNvPr id="5" name="Image 4">
            <a:extLst>
              <a:ext uri="{FF2B5EF4-FFF2-40B4-BE49-F238E27FC236}">
                <a16:creationId xmlns:a16="http://schemas.microsoft.com/office/drawing/2014/main" id="{22936152-EBFF-8F2C-DB34-5F8DE2850B66}"/>
              </a:ext>
            </a:extLst>
          </p:cNvPr>
          <p:cNvPicPr>
            <a:picLocks noChangeAspect="1"/>
          </p:cNvPicPr>
          <p:nvPr/>
        </p:nvPicPr>
        <p:blipFill>
          <a:blip r:embed="rId2"/>
          <a:stretch>
            <a:fillRect/>
          </a:stretch>
        </p:blipFill>
        <p:spPr>
          <a:xfrm>
            <a:off x="2053042" y="2044700"/>
            <a:ext cx="9097636" cy="3816383"/>
          </a:xfrm>
          <a:prstGeom prst="rect">
            <a:avLst/>
          </a:prstGeom>
        </p:spPr>
      </p:pic>
      <p:sp>
        <p:nvSpPr>
          <p:cNvPr id="6" name="Rectangle 5">
            <a:extLst>
              <a:ext uri="{FF2B5EF4-FFF2-40B4-BE49-F238E27FC236}">
                <a16:creationId xmlns:a16="http://schemas.microsoft.com/office/drawing/2014/main" id="{A58E69F5-DF8E-FB2B-9CFE-613D1DAC4A67}"/>
              </a:ext>
            </a:extLst>
          </p:cNvPr>
          <p:cNvSpPr>
            <a:spLocks noChangeArrowheads="1"/>
          </p:cNvSpPr>
          <p:nvPr/>
        </p:nvSpPr>
        <p:spPr bwMode="auto">
          <a:xfrm>
            <a:off x="10332280" y="6501190"/>
            <a:ext cx="630622" cy="276999"/>
          </a:xfrm>
          <a:prstGeom prst="rect">
            <a:avLst/>
          </a:prstGeom>
          <a:noFill/>
          <a:ln w="9525">
            <a:noFill/>
            <a:miter lim="800000"/>
            <a:headEnd/>
            <a:tailEnd/>
          </a:ln>
        </p:spPr>
        <p:txBody>
          <a:bodyPr wrap="none" lIns="0" tIns="0" rIns="0" bIns="0">
            <a:spAutoFit/>
          </a:bodyPr>
          <a:lstStyle/>
          <a:p>
            <a:pPr algn="r"/>
            <a:r>
              <a:rPr lang="en-US" dirty="0">
                <a:latin typeface="Franklin Gothic Book" pitchFamily="34" charset="0"/>
              </a:rPr>
              <a:t>ACEEE</a:t>
            </a:r>
            <a:endParaRPr lang="en-US" sz="1800" dirty="0">
              <a:latin typeface="Franklin Gothic Book" pitchFamily="34" charset="0"/>
            </a:endParaRPr>
          </a:p>
        </p:txBody>
      </p:sp>
    </p:spTree>
    <p:extLst>
      <p:ext uri="{BB962C8B-B14F-4D97-AF65-F5344CB8AC3E}">
        <p14:creationId xmlns:p14="http://schemas.microsoft.com/office/powerpoint/2010/main" val="394939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55E1E-059B-C385-CF71-C29718BEA464}"/>
              </a:ext>
            </a:extLst>
          </p:cNvPr>
          <p:cNvSpPr>
            <a:spLocks noGrp="1"/>
          </p:cNvSpPr>
          <p:nvPr>
            <p:ph type="title"/>
          </p:nvPr>
        </p:nvSpPr>
        <p:spPr/>
        <p:txBody>
          <a:bodyPr/>
          <a:lstStyle/>
          <a:p>
            <a:r>
              <a:rPr lang="de-DE" dirty="0"/>
              <a:t>Outline</a:t>
            </a:r>
            <a:endParaRPr lang="fr-FR" dirty="0"/>
          </a:p>
        </p:txBody>
      </p:sp>
      <p:sp>
        <p:nvSpPr>
          <p:cNvPr id="3" name="Espace réservé du contenu 2">
            <a:extLst>
              <a:ext uri="{FF2B5EF4-FFF2-40B4-BE49-F238E27FC236}">
                <a16:creationId xmlns:a16="http://schemas.microsoft.com/office/drawing/2014/main" id="{332350B5-284F-F856-26BC-55A5B64888E9}"/>
              </a:ext>
            </a:extLst>
          </p:cNvPr>
          <p:cNvSpPr>
            <a:spLocks noGrp="1"/>
          </p:cNvSpPr>
          <p:nvPr>
            <p:ph idx="1"/>
          </p:nvPr>
        </p:nvSpPr>
        <p:spPr>
          <a:xfrm>
            <a:off x="838200" y="1825625"/>
            <a:ext cx="11176000" cy="4351338"/>
          </a:xfrm>
        </p:spPr>
        <p:txBody>
          <a:bodyPr/>
          <a:lstStyle/>
          <a:p>
            <a:r>
              <a:rPr lang="de-DE" dirty="0" err="1"/>
              <a:t>Is</a:t>
            </a:r>
            <a:r>
              <a:rPr lang="de-DE" dirty="0"/>
              <a:t> EELA </a:t>
            </a:r>
            <a:r>
              <a:rPr lang="de-DE" dirty="0" err="1"/>
              <a:t>delivering</a:t>
            </a:r>
            <a:r>
              <a:rPr lang="de-DE" dirty="0"/>
              <a:t> </a:t>
            </a:r>
            <a:r>
              <a:rPr lang="de-DE" dirty="0" err="1"/>
              <a:t>its</a:t>
            </a:r>
            <a:r>
              <a:rPr lang="de-DE" dirty="0"/>
              <a:t> </a:t>
            </a:r>
            <a:r>
              <a:rPr lang="de-DE" dirty="0" err="1"/>
              <a:t>promises</a:t>
            </a:r>
            <a:r>
              <a:rPr lang="de-DE" dirty="0"/>
              <a:t>?</a:t>
            </a:r>
          </a:p>
          <a:p>
            <a:r>
              <a:rPr lang="de-DE" dirty="0" err="1"/>
              <a:t>What</a:t>
            </a:r>
            <a:r>
              <a:rPr lang="de-DE" dirty="0"/>
              <a:t> </a:t>
            </a:r>
            <a:r>
              <a:rPr lang="de-DE" dirty="0" err="1"/>
              <a:t>are</a:t>
            </a:r>
            <a:r>
              <a:rPr lang="de-DE" dirty="0"/>
              <a:t> </a:t>
            </a:r>
            <a:r>
              <a:rPr lang="de-DE" dirty="0" err="1"/>
              <a:t>the</a:t>
            </a:r>
            <a:r>
              <a:rPr lang="de-DE" dirty="0"/>
              <a:t> </a:t>
            </a:r>
            <a:r>
              <a:rPr lang="de-DE" dirty="0" err="1"/>
              <a:t>barriers</a:t>
            </a:r>
            <a:r>
              <a:rPr lang="de-DE" dirty="0"/>
              <a:t> </a:t>
            </a:r>
            <a:r>
              <a:rPr lang="de-DE" dirty="0" err="1"/>
              <a:t>to</a:t>
            </a:r>
            <a:r>
              <a:rPr lang="de-DE" dirty="0"/>
              <a:t> </a:t>
            </a:r>
            <a:r>
              <a:rPr lang="de-DE" dirty="0" err="1"/>
              <a:t>achieving</a:t>
            </a:r>
            <a:r>
              <a:rPr lang="de-DE" dirty="0"/>
              <a:t> </a:t>
            </a:r>
            <a:r>
              <a:rPr lang="de-DE" dirty="0" err="1"/>
              <a:t>better</a:t>
            </a:r>
            <a:r>
              <a:rPr lang="de-DE" dirty="0"/>
              <a:t> </a:t>
            </a:r>
            <a:r>
              <a:rPr lang="de-DE" dirty="0" err="1"/>
              <a:t>energy</a:t>
            </a:r>
            <a:r>
              <a:rPr lang="de-DE" dirty="0"/>
              <a:t> </a:t>
            </a:r>
            <a:r>
              <a:rPr lang="de-DE" dirty="0" err="1"/>
              <a:t>performance</a:t>
            </a:r>
            <a:r>
              <a:rPr lang="de-DE" dirty="0"/>
              <a:t> </a:t>
            </a:r>
            <a:r>
              <a:rPr lang="de-DE" dirty="0" err="1"/>
              <a:t>of</a:t>
            </a:r>
            <a:r>
              <a:rPr lang="de-DE" dirty="0"/>
              <a:t> EELA?</a:t>
            </a:r>
          </a:p>
          <a:p>
            <a:r>
              <a:rPr lang="de-DE" dirty="0"/>
              <a:t>Can NDCs </a:t>
            </a:r>
            <a:r>
              <a:rPr lang="de-DE" dirty="0" err="1"/>
              <a:t>help</a:t>
            </a:r>
            <a:r>
              <a:rPr lang="de-DE" dirty="0"/>
              <a:t> </a:t>
            </a:r>
            <a:r>
              <a:rPr lang="de-DE" dirty="0" err="1"/>
              <a:t>address</a:t>
            </a:r>
            <a:r>
              <a:rPr lang="de-DE" dirty="0"/>
              <a:t> EE </a:t>
            </a:r>
            <a:r>
              <a:rPr lang="de-DE" dirty="0" err="1"/>
              <a:t>barriers</a:t>
            </a:r>
            <a:r>
              <a:rPr lang="de-DE" dirty="0"/>
              <a:t>? </a:t>
            </a:r>
          </a:p>
          <a:p>
            <a:r>
              <a:rPr lang="de-DE" b="1" dirty="0">
                <a:solidFill>
                  <a:srgbClr val="FF0000"/>
                </a:solidFill>
              </a:rPr>
              <a:t>Policy </a:t>
            </a:r>
            <a:r>
              <a:rPr lang="de-DE" b="1" dirty="0" err="1">
                <a:solidFill>
                  <a:srgbClr val="FF0000"/>
                </a:solidFill>
              </a:rPr>
              <a:t>recommendations</a:t>
            </a:r>
            <a:r>
              <a:rPr lang="de-DE" b="1" dirty="0">
                <a:solidFill>
                  <a:srgbClr val="FF0000"/>
                </a:solidFill>
              </a:rPr>
              <a:t>  </a:t>
            </a:r>
            <a:endParaRPr lang="fr-FR" b="1" dirty="0">
              <a:solidFill>
                <a:srgbClr val="FF0000"/>
              </a:solidFill>
            </a:endParaRPr>
          </a:p>
        </p:txBody>
      </p:sp>
    </p:spTree>
    <p:extLst>
      <p:ext uri="{BB962C8B-B14F-4D97-AF65-F5344CB8AC3E}">
        <p14:creationId xmlns:p14="http://schemas.microsoft.com/office/powerpoint/2010/main" val="616336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E503D-345A-9209-CD84-DF3B98EAC3E0}"/>
              </a:ext>
            </a:extLst>
          </p:cNvPr>
          <p:cNvSpPr>
            <a:spLocks noGrp="1"/>
          </p:cNvSpPr>
          <p:nvPr>
            <p:ph type="title"/>
          </p:nvPr>
        </p:nvSpPr>
        <p:spPr/>
        <p:txBody>
          <a:bodyPr/>
          <a:lstStyle/>
          <a:p>
            <a:r>
              <a:rPr lang="de-DE" dirty="0" err="1"/>
              <a:t>Some</a:t>
            </a:r>
            <a:r>
              <a:rPr lang="de-DE" dirty="0"/>
              <a:t> </a:t>
            </a:r>
            <a:r>
              <a:rPr lang="de-DE" dirty="0" err="1"/>
              <a:t>policy</a:t>
            </a:r>
            <a:r>
              <a:rPr lang="de-DE" dirty="0"/>
              <a:t> </a:t>
            </a:r>
            <a:r>
              <a:rPr lang="de-DE" dirty="0" err="1"/>
              <a:t>proposals</a:t>
            </a:r>
            <a:r>
              <a:rPr lang="de-DE" dirty="0"/>
              <a:t> </a:t>
            </a:r>
            <a:endParaRPr lang="fr-FR" dirty="0"/>
          </a:p>
        </p:txBody>
      </p:sp>
      <p:sp>
        <p:nvSpPr>
          <p:cNvPr id="3" name="Espace réservé du contenu 2">
            <a:extLst>
              <a:ext uri="{FF2B5EF4-FFF2-40B4-BE49-F238E27FC236}">
                <a16:creationId xmlns:a16="http://schemas.microsoft.com/office/drawing/2014/main" id="{46FBB3F8-F8BC-EF6C-169A-76BD1C980609}"/>
              </a:ext>
            </a:extLst>
          </p:cNvPr>
          <p:cNvSpPr>
            <a:spLocks noGrp="1"/>
          </p:cNvSpPr>
          <p:nvPr>
            <p:ph idx="1"/>
          </p:nvPr>
        </p:nvSpPr>
        <p:spPr/>
        <p:txBody>
          <a:bodyPr/>
          <a:lstStyle/>
          <a:p>
            <a:r>
              <a:rPr lang="de-DE" dirty="0"/>
              <a:t>Include EELA in </a:t>
            </a:r>
            <a:r>
              <a:rPr lang="de-DE" dirty="0" err="1"/>
              <a:t>your</a:t>
            </a:r>
            <a:r>
              <a:rPr lang="de-DE" dirty="0"/>
              <a:t> </a:t>
            </a:r>
            <a:r>
              <a:rPr lang="de-DE" dirty="0" err="1"/>
              <a:t>future</a:t>
            </a:r>
            <a:r>
              <a:rPr lang="de-DE" dirty="0"/>
              <a:t> </a:t>
            </a:r>
            <a:r>
              <a:rPr lang="de-DE" dirty="0" err="1"/>
              <a:t>or</a:t>
            </a:r>
            <a:r>
              <a:rPr lang="de-DE" dirty="0"/>
              <a:t> </a:t>
            </a:r>
            <a:r>
              <a:rPr lang="de-DE" dirty="0" err="1"/>
              <a:t>updated</a:t>
            </a:r>
            <a:r>
              <a:rPr lang="de-DE" dirty="0"/>
              <a:t> NDCs</a:t>
            </a:r>
          </a:p>
          <a:p>
            <a:r>
              <a:rPr lang="de-DE" dirty="0" err="1"/>
              <a:t>Establish</a:t>
            </a:r>
            <a:r>
              <a:rPr lang="de-DE" dirty="0"/>
              <a:t> </a:t>
            </a:r>
            <a:r>
              <a:rPr lang="de-DE" dirty="0" err="1"/>
              <a:t>or</a:t>
            </a:r>
            <a:r>
              <a:rPr lang="de-DE" dirty="0"/>
              <a:t> </a:t>
            </a:r>
            <a:r>
              <a:rPr lang="de-DE" dirty="0" err="1"/>
              <a:t>expand</a:t>
            </a:r>
            <a:r>
              <a:rPr lang="de-DE" dirty="0"/>
              <a:t> EELA </a:t>
            </a:r>
            <a:r>
              <a:rPr lang="de-DE" dirty="0" err="1"/>
              <a:t>policies</a:t>
            </a:r>
            <a:endParaRPr lang="de-DE" dirty="0"/>
          </a:p>
          <a:p>
            <a:r>
              <a:rPr lang="de-DE" dirty="0"/>
              <a:t>Promote EE </a:t>
            </a:r>
            <a:r>
              <a:rPr lang="de-DE" dirty="0" err="1"/>
              <a:t>among</a:t>
            </a:r>
            <a:r>
              <a:rPr lang="de-DE" dirty="0"/>
              <a:t> </a:t>
            </a:r>
            <a:r>
              <a:rPr lang="de-DE" dirty="0" err="1"/>
              <a:t>populations</a:t>
            </a:r>
            <a:r>
              <a:rPr lang="de-DE" dirty="0"/>
              <a:t> </a:t>
            </a:r>
            <a:r>
              <a:rPr lang="de-DE" dirty="0" err="1"/>
              <a:t>through</a:t>
            </a:r>
            <a:r>
              <a:rPr lang="de-DE" dirty="0"/>
              <a:t> </a:t>
            </a:r>
            <a:r>
              <a:rPr lang="de-DE" dirty="0" err="1"/>
              <a:t>information</a:t>
            </a:r>
            <a:r>
              <a:rPr lang="de-DE" dirty="0"/>
              <a:t> </a:t>
            </a:r>
            <a:r>
              <a:rPr lang="de-DE" dirty="0" err="1"/>
              <a:t>campaigns</a:t>
            </a:r>
            <a:r>
              <a:rPr lang="de-DE" dirty="0"/>
              <a:t> </a:t>
            </a:r>
            <a:r>
              <a:rPr lang="de-DE" dirty="0" err="1"/>
              <a:t>about</a:t>
            </a:r>
            <a:r>
              <a:rPr lang="de-DE" dirty="0"/>
              <a:t> </a:t>
            </a:r>
            <a:r>
              <a:rPr lang="de-DE" dirty="0" err="1"/>
              <a:t>its</a:t>
            </a:r>
            <a:r>
              <a:rPr lang="de-DE" dirty="0"/>
              <a:t> </a:t>
            </a:r>
            <a:r>
              <a:rPr lang="de-DE" dirty="0" err="1"/>
              <a:t>benefits</a:t>
            </a:r>
            <a:endParaRPr lang="de-DE" dirty="0"/>
          </a:p>
          <a:p>
            <a:r>
              <a:rPr lang="de-DE" dirty="0"/>
              <a:t>Work </a:t>
            </a:r>
            <a:r>
              <a:rPr lang="de-DE" dirty="0" err="1"/>
              <a:t>with</a:t>
            </a:r>
            <a:r>
              <a:rPr lang="de-DE" dirty="0"/>
              <a:t> </a:t>
            </a:r>
            <a:r>
              <a:rPr lang="de-DE" dirty="0" err="1"/>
              <a:t>financial</a:t>
            </a:r>
            <a:r>
              <a:rPr lang="de-DE" dirty="0"/>
              <a:t> </a:t>
            </a:r>
            <a:r>
              <a:rPr lang="de-DE" dirty="0" err="1"/>
              <a:t>institutions</a:t>
            </a:r>
            <a:r>
              <a:rPr lang="de-DE" dirty="0"/>
              <a:t> </a:t>
            </a:r>
            <a:r>
              <a:rPr lang="de-DE" dirty="0" err="1"/>
              <a:t>to</a:t>
            </a:r>
            <a:r>
              <a:rPr lang="de-DE" dirty="0"/>
              <a:t> promote innovative </a:t>
            </a:r>
            <a:r>
              <a:rPr lang="de-DE" dirty="0" err="1"/>
              <a:t>solutions</a:t>
            </a:r>
            <a:r>
              <a:rPr lang="de-DE" dirty="0"/>
              <a:t> </a:t>
            </a:r>
            <a:r>
              <a:rPr lang="de-DE" dirty="0" err="1"/>
              <a:t>promoting</a:t>
            </a:r>
            <a:r>
              <a:rPr lang="de-DE" dirty="0"/>
              <a:t> </a:t>
            </a:r>
            <a:r>
              <a:rPr lang="de-DE" dirty="0" err="1"/>
              <a:t>energy</a:t>
            </a:r>
            <a:r>
              <a:rPr lang="de-DE" dirty="0"/>
              <a:t> </a:t>
            </a:r>
            <a:r>
              <a:rPr lang="de-DE" dirty="0" err="1"/>
              <a:t>efficient</a:t>
            </a:r>
            <a:r>
              <a:rPr lang="de-DE" dirty="0"/>
              <a:t> </a:t>
            </a:r>
            <a:r>
              <a:rPr lang="de-DE" dirty="0" err="1"/>
              <a:t>lighting</a:t>
            </a:r>
            <a:r>
              <a:rPr lang="de-DE" dirty="0"/>
              <a:t> and </a:t>
            </a:r>
            <a:r>
              <a:rPr lang="de-DE" dirty="0" err="1"/>
              <a:t>appliances</a:t>
            </a:r>
            <a:endParaRPr lang="de-DE" dirty="0"/>
          </a:p>
          <a:p>
            <a:r>
              <a:rPr lang="fr-FR" dirty="0"/>
              <a:t>Launch </a:t>
            </a:r>
            <a:r>
              <a:rPr lang="fr-FR" dirty="0" err="1"/>
              <a:t>campaigns</a:t>
            </a:r>
            <a:r>
              <a:rPr lang="fr-FR" dirty="0"/>
              <a:t> </a:t>
            </a:r>
            <a:r>
              <a:rPr lang="fr-FR" dirty="0" err="1"/>
              <a:t>against</a:t>
            </a:r>
            <a:r>
              <a:rPr lang="fr-FR" dirty="0"/>
              <a:t> fake </a:t>
            </a:r>
            <a:r>
              <a:rPr lang="fr-FR" dirty="0" err="1"/>
              <a:t>products</a:t>
            </a:r>
            <a:r>
              <a:rPr lang="fr-FR" dirty="0"/>
              <a:t> </a:t>
            </a:r>
          </a:p>
        </p:txBody>
      </p:sp>
    </p:spTree>
    <p:extLst>
      <p:ext uri="{BB962C8B-B14F-4D97-AF65-F5344CB8AC3E}">
        <p14:creationId xmlns:p14="http://schemas.microsoft.com/office/powerpoint/2010/main" val="43457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55E1E-059B-C385-CF71-C29718BEA464}"/>
              </a:ext>
            </a:extLst>
          </p:cNvPr>
          <p:cNvSpPr>
            <a:spLocks noGrp="1"/>
          </p:cNvSpPr>
          <p:nvPr>
            <p:ph type="title"/>
          </p:nvPr>
        </p:nvSpPr>
        <p:spPr/>
        <p:txBody>
          <a:bodyPr/>
          <a:lstStyle/>
          <a:p>
            <a:r>
              <a:rPr lang="de-DE" dirty="0"/>
              <a:t>Outline</a:t>
            </a:r>
            <a:endParaRPr lang="fr-FR" dirty="0"/>
          </a:p>
        </p:txBody>
      </p:sp>
      <p:sp>
        <p:nvSpPr>
          <p:cNvPr id="3" name="Espace réservé du contenu 2">
            <a:extLst>
              <a:ext uri="{FF2B5EF4-FFF2-40B4-BE49-F238E27FC236}">
                <a16:creationId xmlns:a16="http://schemas.microsoft.com/office/drawing/2014/main" id="{332350B5-284F-F856-26BC-55A5B64888E9}"/>
              </a:ext>
            </a:extLst>
          </p:cNvPr>
          <p:cNvSpPr>
            <a:spLocks noGrp="1"/>
          </p:cNvSpPr>
          <p:nvPr>
            <p:ph idx="1"/>
          </p:nvPr>
        </p:nvSpPr>
        <p:spPr>
          <a:xfrm>
            <a:off x="838200" y="1825625"/>
            <a:ext cx="11176000" cy="4351338"/>
          </a:xfrm>
        </p:spPr>
        <p:txBody>
          <a:bodyPr/>
          <a:lstStyle/>
          <a:p>
            <a:r>
              <a:rPr lang="de-DE" b="1" dirty="0" err="1">
                <a:solidFill>
                  <a:srgbClr val="FF0000"/>
                </a:solidFill>
              </a:rPr>
              <a:t>Why</a:t>
            </a:r>
            <a:r>
              <a:rPr lang="de-DE" b="1" dirty="0">
                <a:solidFill>
                  <a:srgbClr val="FF0000"/>
                </a:solidFill>
              </a:rPr>
              <a:t> EELA?</a:t>
            </a:r>
          </a:p>
          <a:p>
            <a:r>
              <a:rPr lang="de-DE" dirty="0" err="1"/>
              <a:t>What</a:t>
            </a:r>
            <a:r>
              <a:rPr lang="de-DE" dirty="0"/>
              <a:t> </a:t>
            </a:r>
            <a:r>
              <a:rPr lang="de-DE" dirty="0" err="1"/>
              <a:t>are</a:t>
            </a:r>
            <a:r>
              <a:rPr lang="de-DE" dirty="0"/>
              <a:t> </a:t>
            </a:r>
            <a:r>
              <a:rPr lang="de-DE" dirty="0" err="1"/>
              <a:t>the</a:t>
            </a:r>
            <a:r>
              <a:rPr lang="de-DE" dirty="0"/>
              <a:t> </a:t>
            </a:r>
            <a:r>
              <a:rPr lang="de-DE" dirty="0" err="1"/>
              <a:t>barriers</a:t>
            </a:r>
            <a:r>
              <a:rPr lang="de-DE" dirty="0"/>
              <a:t> </a:t>
            </a:r>
            <a:r>
              <a:rPr lang="de-DE" dirty="0" err="1"/>
              <a:t>to</a:t>
            </a:r>
            <a:r>
              <a:rPr lang="de-DE" dirty="0"/>
              <a:t> </a:t>
            </a:r>
            <a:r>
              <a:rPr lang="de-DE" dirty="0" err="1"/>
              <a:t>achieving</a:t>
            </a:r>
            <a:r>
              <a:rPr lang="de-DE" dirty="0"/>
              <a:t> </a:t>
            </a:r>
            <a:r>
              <a:rPr lang="de-DE" dirty="0" err="1"/>
              <a:t>better</a:t>
            </a:r>
            <a:r>
              <a:rPr lang="de-DE" dirty="0"/>
              <a:t> </a:t>
            </a:r>
            <a:r>
              <a:rPr lang="de-DE" dirty="0" err="1"/>
              <a:t>energy</a:t>
            </a:r>
            <a:r>
              <a:rPr lang="de-DE" dirty="0"/>
              <a:t> </a:t>
            </a:r>
            <a:r>
              <a:rPr lang="de-DE" dirty="0" err="1"/>
              <a:t>performance</a:t>
            </a:r>
            <a:r>
              <a:rPr lang="de-DE" dirty="0"/>
              <a:t> </a:t>
            </a:r>
            <a:r>
              <a:rPr lang="de-DE" dirty="0" err="1"/>
              <a:t>of</a:t>
            </a:r>
            <a:r>
              <a:rPr lang="de-DE" dirty="0"/>
              <a:t> EELA?</a:t>
            </a:r>
          </a:p>
          <a:p>
            <a:r>
              <a:rPr lang="de-DE" dirty="0"/>
              <a:t>Can NDCs </a:t>
            </a:r>
            <a:r>
              <a:rPr lang="de-DE" dirty="0" err="1"/>
              <a:t>help</a:t>
            </a:r>
            <a:r>
              <a:rPr lang="de-DE" dirty="0"/>
              <a:t> </a:t>
            </a:r>
            <a:r>
              <a:rPr lang="de-DE" dirty="0" err="1"/>
              <a:t>address</a:t>
            </a:r>
            <a:r>
              <a:rPr lang="de-DE" dirty="0"/>
              <a:t> EE </a:t>
            </a:r>
            <a:r>
              <a:rPr lang="de-DE" dirty="0" err="1"/>
              <a:t>barriers</a:t>
            </a:r>
            <a:r>
              <a:rPr lang="de-DE" dirty="0"/>
              <a:t>? </a:t>
            </a:r>
          </a:p>
          <a:p>
            <a:r>
              <a:rPr lang="de-DE" dirty="0"/>
              <a:t>Policy </a:t>
            </a:r>
            <a:r>
              <a:rPr lang="de-DE" dirty="0" err="1"/>
              <a:t>recommendations</a:t>
            </a:r>
            <a:r>
              <a:rPr lang="de-DE" dirty="0"/>
              <a:t>  </a:t>
            </a:r>
            <a:endParaRPr lang="fr-FR" dirty="0"/>
          </a:p>
        </p:txBody>
      </p:sp>
    </p:spTree>
    <p:extLst>
      <p:ext uri="{BB962C8B-B14F-4D97-AF65-F5344CB8AC3E}">
        <p14:creationId xmlns:p14="http://schemas.microsoft.com/office/powerpoint/2010/main" val="142991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8780ABD-8803-23DC-590A-76284D0E2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40" y="132733"/>
            <a:ext cx="2514216" cy="2514216"/>
          </a:xfrm>
          <a:prstGeom prst="rect">
            <a:avLst/>
          </a:prstGeom>
        </p:spPr>
      </p:pic>
      <p:pic>
        <p:nvPicPr>
          <p:cNvPr id="6" name="Image 5">
            <a:extLst>
              <a:ext uri="{FF2B5EF4-FFF2-40B4-BE49-F238E27FC236}">
                <a16:creationId xmlns:a16="http://schemas.microsoft.com/office/drawing/2014/main" id="{18CD78C5-FC68-0EF1-B2BF-43795C4DD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9986" y="132733"/>
            <a:ext cx="7552173" cy="3626466"/>
          </a:xfrm>
          <a:prstGeom prst="rect">
            <a:avLst/>
          </a:prstGeom>
        </p:spPr>
      </p:pic>
      <p:pic>
        <p:nvPicPr>
          <p:cNvPr id="9" name="Image 8">
            <a:extLst>
              <a:ext uri="{FF2B5EF4-FFF2-40B4-BE49-F238E27FC236}">
                <a16:creationId xmlns:a16="http://schemas.microsoft.com/office/drawing/2014/main" id="{C25BEF06-562C-C4D5-68CF-DA31EBB7180F}"/>
              </a:ext>
            </a:extLst>
          </p:cNvPr>
          <p:cNvPicPr>
            <a:picLocks noChangeAspect="1"/>
          </p:cNvPicPr>
          <p:nvPr/>
        </p:nvPicPr>
        <p:blipFill>
          <a:blip r:embed="rId5"/>
          <a:stretch>
            <a:fillRect/>
          </a:stretch>
        </p:blipFill>
        <p:spPr>
          <a:xfrm>
            <a:off x="4109986" y="3639872"/>
            <a:ext cx="3776086" cy="3118130"/>
          </a:xfrm>
          <a:prstGeom prst="rect">
            <a:avLst/>
          </a:prstGeom>
        </p:spPr>
      </p:pic>
      <p:pic>
        <p:nvPicPr>
          <p:cNvPr id="11" name="Image 10">
            <a:extLst>
              <a:ext uri="{FF2B5EF4-FFF2-40B4-BE49-F238E27FC236}">
                <a16:creationId xmlns:a16="http://schemas.microsoft.com/office/drawing/2014/main" id="{A7E0A5C0-C86A-48E4-7187-E0E0FD6B6D5C}"/>
              </a:ext>
            </a:extLst>
          </p:cNvPr>
          <p:cNvPicPr>
            <a:picLocks noChangeAspect="1"/>
          </p:cNvPicPr>
          <p:nvPr/>
        </p:nvPicPr>
        <p:blipFill>
          <a:blip r:embed="rId6"/>
          <a:stretch>
            <a:fillRect/>
          </a:stretch>
        </p:blipFill>
        <p:spPr>
          <a:xfrm>
            <a:off x="7886072" y="4116770"/>
            <a:ext cx="3776087" cy="653065"/>
          </a:xfrm>
          <a:prstGeom prst="rect">
            <a:avLst/>
          </a:prstGeom>
        </p:spPr>
      </p:pic>
      <p:pic>
        <p:nvPicPr>
          <p:cNvPr id="13" name="Image 12">
            <a:extLst>
              <a:ext uri="{FF2B5EF4-FFF2-40B4-BE49-F238E27FC236}">
                <a16:creationId xmlns:a16="http://schemas.microsoft.com/office/drawing/2014/main" id="{1E39AF3A-F823-26BC-AFA7-17A54788BE82}"/>
              </a:ext>
            </a:extLst>
          </p:cNvPr>
          <p:cNvPicPr>
            <a:picLocks noChangeAspect="1"/>
          </p:cNvPicPr>
          <p:nvPr/>
        </p:nvPicPr>
        <p:blipFill>
          <a:blip r:embed="rId7"/>
          <a:stretch>
            <a:fillRect/>
          </a:stretch>
        </p:blipFill>
        <p:spPr>
          <a:xfrm>
            <a:off x="7942755" y="5073630"/>
            <a:ext cx="3719404" cy="1314470"/>
          </a:xfrm>
          <a:prstGeom prst="rect">
            <a:avLst/>
          </a:prstGeom>
        </p:spPr>
      </p:pic>
    </p:spTree>
    <p:extLst>
      <p:ext uri="{BB962C8B-B14F-4D97-AF65-F5344CB8AC3E}">
        <p14:creationId xmlns:p14="http://schemas.microsoft.com/office/powerpoint/2010/main" val="499865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F91AA-0C7A-A96E-993A-9C1696FCA7A2}"/>
              </a:ext>
            </a:extLst>
          </p:cNvPr>
          <p:cNvSpPr>
            <a:spLocks noGrp="1"/>
          </p:cNvSpPr>
          <p:nvPr>
            <p:ph type="title"/>
          </p:nvPr>
        </p:nvSpPr>
        <p:spPr>
          <a:xfrm>
            <a:off x="593548" y="776384"/>
            <a:ext cx="3191359" cy="1325563"/>
          </a:xfrm>
        </p:spPr>
        <p:txBody>
          <a:bodyPr>
            <a:noAutofit/>
          </a:bodyPr>
          <a:lstStyle/>
          <a:p>
            <a:r>
              <a:rPr lang="de-DE" sz="3200" dirty="0" err="1"/>
              <a:t>Decoupling</a:t>
            </a:r>
            <a:r>
              <a:rPr lang="de-DE" sz="3200" dirty="0"/>
              <a:t> </a:t>
            </a:r>
            <a:r>
              <a:rPr lang="de-DE" sz="3200" dirty="0" err="1"/>
              <a:t>energy</a:t>
            </a:r>
            <a:r>
              <a:rPr lang="de-DE" sz="3200" dirty="0"/>
              <a:t> </a:t>
            </a:r>
            <a:r>
              <a:rPr lang="de-DE" sz="3200" dirty="0" err="1"/>
              <a:t>demand</a:t>
            </a:r>
            <a:r>
              <a:rPr lang="de-DE" sz="3200" dirty="0"/>
              <a:t> and </a:t>
            </a:r>
            <a:r>
              <a:rPr lang="de-DE" sz="3200" dirty="0" err="1"/>
              <a:t>growth</a:t>
            </a:r>
            <a:r>
              <a:rPr lang="de-DE" sz="3200" dirty="0"/>
              <a:t>? </a:t>
            </a:r>
            <a:endParaRPr lang="fr-FR" sz="3200" b="1" dirty="0"/>
          </a:p>
        </p:txBody>
      </p:sp>
      <p:sp>
        <p:nvSpPr>
          <p:cNvPr id="4" name="Espace réservé du contenu 3">
            <a:extLst>
              <a:ext uri="{FF2B5EF4-FFF2-40B4-BE49-F238E27FC236}">
                <a16:creationId xmlns:a16="http://schemas.microsoft.com/office/drawing/2014/main" id="{E92437BC-FC03-3CBB-4D76-3D9C35E5BC48}"/>
              </a:ext>
            </a:extLst>
          </p:cNvPr>
          <p:cNvSpPr>
            <a:spLocks noGrp="1"/>
          </p:cNvSpPr>
          <p:nvPr>
            <p:ph idx="1"/>
          </p:nvPr>
        </p:nvSpPr>
        <p:spPr>
          <a:xfrm>
            <a:off x="593548" y="2973363"/>
            <a:ext cx="3191359" cy="2048766"/>
          </a:xfrm>
          <a:prstGeom prst="rect">
            <a:avLst/>
          </a:prstGeom>
          <a:noFill/>
          <a:ln w="57150">
            <a:solidFill>
              <a:schemeClr val="bg1"/>
            </a:solidFill>
          </a:ln>
        </p:spPr>
        <p:txBody>
          <a:bodyPr wrap="square">
            <a:spAutoFit/>
          </a:bodyPr>
          <a:lstStyle/>
          <a:p>
            <a:pPr algn="ctr">
              <a:buNone/>
            </a:pPr>
            <a:r>
              <a:rPr lang="fr-FR" sz="2200" dirty="0" err="1">
                <a:latin typeface="Franklin Gothic Book" pitchFamily="34" charset="0"/>
              </a:rPr>
              <a:t>Decoupling</a:t>
            </a:r>
            <a:r>
              <a:rPr lang="fr-FR" sz="2200" dirty="0">
                <a:latin typeface="Franklin Gothic Book" pitchFamily="34" charset="0"/>
              </a:rPr>
              <a:t> can </a:t>
            </a:r>
            <a:r>
              <a:rPr lang="fr-FR" sz="2200" dirty="0" err="1">
                <a:latin typeface="Franklin Gothic Book" pitchFamily="34" charset="0"/>
              </a:rPr>
              <a:t>be</a:t>
            </a:r>
            <a:r>
              <a:rPr lang="fr-FR" sz="2200" dirty="0">
                <a:latin typeface="Franklin Gothic Book" pitchFamily="34" charset="0"/>
              </a:rPr>
              <a:t> </a:t>
            </a:r>
            <a:r>
              <a:rPr lang="fr-FR" sz="2200" dirty="0" err="1">
                <a:latin typeface="Franklin Gothic Book" pitchFamily="34" charset="0"/>
              </a:rPr>
              <a:t>measured</a:t>
            </a:r>
            <a:r>
              <a:rPr lang="fr-FR" sz="2200" dirty="0">
                <a:latin typeface="Franklin Gothic Book" pitchFamily="34" charset="0"/>
              </a:rPr>
              <a:t> </a:t>
            </a:r>
            <a:r>
              <a:rPr lang="fr-FR" sz="2200" dirty="0" err="1">
                <a:latin typeface="Franklin Gothic Book" pitchFamily="34" charset="0"/>
              </a:rPr>
              <a:t>through</a:t>
            </a:r>
            <a:r>
              <a:rPr lang="fr-FR" sz="2200" dirty="0">
                <a:latin typeface="Franklin Gothic Book" pitchFamily="34" charset="0"/>
              </a:rPr>
              <a:t> Energy </a:t>
            </a:r>
            <a:r>
              <a:rPr lang="fr-FR" sz="2200" dirty="0" err="1">
                <a:latin typeface="Franklin Gothic Book" pitchFamily="34" charset="0"/>
              </a:rPr>
              <a:t>Intensity</a:t>
            </a:r>
            <a:r>
              <a:rPr lang="fr-FR" sz="2200" dirty="0">
                <a:latin typeface="Franklin Gothic Book" pitchFamily="34" charset="0"/>
              </a:rPr>
              <a:t> (Unit of </a:t>
            </a:r>
            <a:r>
              <a:rPr lang="fr-FR" sz="2200" dirty="0" err="1">
                <a:latin typeface="Franklin Gothic Book" pitchFamily="34" charset="0"/>
              </a:rPr>
              <a:t>consumed</a:t>
            </a:r>
            <a:r>
              <a:rPr lang="fr-FR" sz="2200" dirty="0">
                <a:latin typeface="Franklin Gothic Book" pitchFamily="34" charset="0"/>
              </a:rPr>
              <a:t> </a:t>
            </a:r>
            <a:r>
              <a:rPr lang="fr-FR" sz="2200" dirty="0" err="1">
                <a:latin typeface="Franklin Gothic Book" pitchFamily="34" charset="0"/>
              </a:rPr>
              <a:t>energy</a:t>
            </a:r>
            <a:r>
              <a:rPr lang="fr-FR" sz="2200" dirty="0">
                <a:latin typeface="Franklin Gothic Book" pitchFamily="34" charset="0"/>
              </a:rPr>
              <a:t>/Unit of GDP) </a:t>
            </a:r>
            <a:endParaRPr lang="en-GB" sz="2200" dirty="0">
              <a:latin typeface="Franklin Gothic Book" pitchFamily="34" charset="0"/>
            </a:endParaRPr>
          </a:p>
          <a:p>
            <a:pPr algn="ctr">
              <a:buNone/>
            </a:pPr>
            <a:endParaRPr lang="en-GB" sz="2200" dirty="0">
              <a:latin typeface="Franklin Gothic Book" pitchFamily="34" charset="0"/>
            </a:endParaRPr>
          </a:p>
        </p:txBody>
      </p:sp>
      <p:pic>
        <p:nvPicPr>
          <p:cNvPr id="6" name="Graphique 5">
            <a:extLst>
              <a:ext uri="{FF2B5EF4-FFF2-40B4-BE49-F238E27FC236}">
                <a16:creationId xmlns:a16="http://schemas.microsoft.com/office/drawing/2014/main" id="{F4B5EDBE-A6B0-19D8-1E98-52620AC65F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35166" y="316439"/>
            <a:ext cx="7530077" cy="6359356"/>
          </a:xfrm>
          <a:prstGeom prst="rect">
            <a:avLst/>
          </a:prstGeom>
        </p:spPr>
      </p:pic>
    </p:spTree>
    <p:extLst>
      <p:ext uri="{BB962C8B-B14F-4D97-AF65-F5344CB8AC3E}">
        <p14:creationId xmlns:p14="http://schemas.microsoft.com/office/powerpoint/2010/main" val="178716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3451F1-5457-0B04-549E-E15D3AD869A8}"/>
              </a:ext>
            </a:extLst>
          </p:cNvPr>
          <p:cNvSpPr>
            <a:spLocks noGrp="1"/>
          </p:cNvSpPr>
          <p:nvPr>
            <p:ph type="title"/>
          </p:nvPr>
        </p:nvSpPr>
        <p:spPr/>
        <p:txBody>
          <a:bodyPr/>
          <a:lstStyle/>
          <a:p>
            <a:r>
              <a:rPr lang="de-DE" dirty="0"/>
              <a:t>As AL </a:t>
            </a:r>
            <a:r>
              <a:rPr lang="de-DE" dirty="0" err="1"/>
              <a:t>usage</a:t>
            </a:r>
            <a:r>
              <a:rPr lang="de-DE" dirty="0"/>
              <a:t> </a:t>
            </a:r>
            <a:r>
              <a:rPr lang="de-DE" dirty="0" err="1"/>
              <a:t>is</a:t>
            </a:r>
            <a:r>
              <a:rPr lang="de-DE" dirty="0"/>
              <a:t> </a:t>
            </a:r>
            <a:r>
              <a:rPr lang="de-DE" dirty="0" err="1"/>
              <a:t>increasing</a:t>
            </a:r>
            <a:r>
              <a:rPr lang="de-DE" dirty="0"/>
              <a:t>, so </a:t>
            </a:r>
            <a:r>
              <a:rPr lang="de-DE" dirty="0" err="1"/>
              <a:t>is</a:t>
            </a:r>
            <a:r>
              <a:rPr lang="de-DE" dirty="0"/>
              <a:t> </a:t>
            </a:r>
            <a:r>
              <a:rPr lang="de-DE" dirty="0" err="1"/>
              <a:t>the</a:t>
            </a:r>
            <a:r>
              <a:rPr lang="de-DE" dirty="0"/>
              <a:t> </a:t>
            </a:r>
            <a:r>
              <a:rPr lang="de-DE" dirty="0" err="1"/>
              <a:t>need</a:t>
            </a:r>
            <a:r>
              <a:rPr lang="de-DE" dirty="0"/>
              <a:t> </a:t>
            </a:r>
            <a:r>
              <a:rPr lang="de-DE" dirty="0" err="1"/>
              <a:t>to</a:t>
            </a:r>
            <a:r>
              <a:rPr lang="de-DE" dirty="0"/>
              <a:t> </a:t>
            </a:r>
            <a:r>
              <a:rPr lang="de-DE" dirty="0" err="1"/>
              <a:t>decarbonize</a:t>
            </a:r>
            <a:r>
              <a:rPr lang="de-DE" dirty="0"/>
              <a:t> </a:t>
            </a:r>
            <a:r>
              <a:rPr lang="de-DE" dirty="0" err="1"/>
              <a:t>the</a:t>
            </a:r>
            <a:r>
              <a:rPr lang="de-DE" dirty="0"/>
              <a:t> </a:t>
            </a:r>
            <a:r>
              <a:rPr lang="de-DE" dirty="0" err="1"/>
              <a:t>sector</a:t>
            </a:r>
            <a:endParaRPr lang="fr-FR" dirty="0"/>
          </a:p>
        </p:txBody>
      </p:sp>
      <p:sp>
        <p:nvSpPr>
          <p:cNvPr id="3" name="Espace réservé du contenu 2">
            <a:extLst>
              <a:ext uri="{FF2B5EF4-FFF2-40B4-BE49-F238E27FC236}">
                <a16:creationId xmlns:a16="http://schemas.microsoft.com/office/drawing/2014/main" id="{AB532F35-A9D2-62E5-427A-000C7BF4408C}"/>
              </a:ext>
            </a:extLst>
          </p:cNvPr>
          <p:cNvSpPr>
            <a:spLocks noGrp="1"/>
          </p:cNvSpPr>
          <p:nvPr>
            <p:ph idx="1"/>
          </p:nvPr>
        </p:nvSpPr>
        <p:spPr>
          <a:xfrm>
            <a:off x="279400" y="2320925"/>
            <a:ext cx="4851400" cy="4351338"/>
          </a:xfrm>
        </p:spPr>
        <p:txBody>
          <a:bodyPr/>
          <a:lstStyle/>
          <a:p>
            <a:r>
              <a:rPr lang="de-DE" dirty="0" err="1"/>
              <a:t>Decarbonization</a:t>
            </a:r>
            <a:r>
              <a:rPr lang="de-DE" dirty="0"/>
              <a:t> will </a:t>
            </a:r>
            <a:r>
              <a:rPr lang="de-DE" dirty="0" err="1"/>
              <a:t>only</a:t>
            </a:r>
            <a:r>
              <a:rPr lang="de-DE" dirty="0"/>
              <a:t> </a:t>
            </a:r>
            <a:r>
              <a:rPr lang="de-DE" dirty="0" err="1"/>
              <a:t>be</a:t>
            </a:r>
            <a:r>
              <a:rPr lang="de-DE" dirty="0"/>
              <a:t> possible </a:t>
            </a:r>
            <a:r>
              <a:rPr lang="de-DE" dirty="0" err="1"/>
              <a:t>through</a:t>
            </a:r>
            <a:r>
              <a:rPr lang="de-DE" dirty="0"/>
              <a:t> an </a:t>
            </a:r>
            <a:r>
              <a:rPr lang="de-DE" dirty="0" err="1"/>
              <a:t>acceleration</a:t>
            </a:r>
            <a:r>
              <a:rPr lang="de-DE" dirty="0"/>
              <a:t> </a:t>
            </a:r>
            <a:r>
              <a:rPr lang="de-DE" dirty="0" err="1"/>
              <a:t>of</a:t>
            </a:r>
            <a:r>
              <a:rPr lang="de-DE" dirty="0"/>
              <a:t> </a:t>
            </a:r>
            <a:r>
              <a:rPr lang="de-DE" dirty="0" err="1"/>
              <a:t>electrification</a:t>
            </a:r>
            <a:endParaRPr lang="de-DE" dirty="0"/>
          </a:p>
          <a:p>
            <a:r>
              <a:rPr lang="de-DE" dirty="0" err="1"/>
              <a:t>Appliances</a:t>
            </a:r>
            <a:r>
              <a:rPr lang="de-DE" dirty="0"/>
              <a:t> </a:t>
            </a:r>
            <a:r>
              <a:rPr lang="de-DE" dirty="0" err="1"/>
              <a:t>energy</a:t>
            </a:r>
            <a:r>
              <a:rPr lang="de-DE" dirty="0"/>
              <a:t> </a:t>
            </a:r>
            <a:r>
              <a:rPr lang="de-DE" dirty="0" err="1"/>
              <a:t>demand</a:t>
            </a:r>
            <a:r>
              <a:rPr lang="de-DE" dirty="0"/>
              <a:t> </a:t>
            </a:r>
            <a:r>
              <a:rPr lang="de-DE" dirty="0" err="1"/>
              <a:t>is</a:t>
            </a:r>
            <a:r>
              <a:rPr lang="de-DE" dirty="0"/>
              <a:t> </a:t>
            </a:r>
            <a:r>
              <a:rPr lang="de-DE" dirty="0" err="1"/>
              <a:t>expected</a:t>
            </a:r>
            <a:r>
              <a:rPr lang="de-DE" dirty="0"/>
              <a:t> </a:t>
            </a:r>
            <a:r>
              <a:rPr lang="de-DE" dirty="0" err="1"/>
              <a:t>to</a:t>
            </a:r>
            <a:r>
              <a:rPr lang="de-DE" dirty="0"/>
              <a:t> </a:t>
            </a:r>
            <a:r>
              <a:rPr lang="de-DE" dirty="0" err="1"/>
              <a:t>grow</a:t>
            </a:r>
            <a:r>
              <a:rPr lang="de-DE" dirty="0"/>
              <a:t> </a:t>
            </a:r>
            <a:r>
              <a:rPr lang="de-DE" dirty="0" err="1"/>
              <a:t>by</a:t>
            </a:r>
            <a:r>
              <a:rPr lang="de-DE" dirty="0"/>
              <a:t> 10% </a:t>
            </a:r>
            <a:r>
              <a:rPr lang="de-DE" dirty="0" err="1"/>
              <a:t>between</a:t>
            </a:r>
            <a:r>
              <a:rPr lang="de-DE" dirty="0"/>
              <a:t> 2020 and 2030 (BAU)</a:t>
            </a:r>
          </a:p>
          <a:p>
            <a:r>
              <a:rPr lang="de-DE" dirty="0"/>
              <a:t>EEAL </a:t>
            </a:r>
            <a:r>
              <a:rPr lang="de-DE" dirty="0" err="1"/>
              <a:t>benefits</a:t>
            </a:r>
            <a:r>
              <a:rPr lang="de-DE" dirty="0"/>
              <a:t> also </a:t>
            </a:r>
            <a:r>
              <a:rPr lang="de-DE" dirty="0" err="1"/>
              <a:t>include</a:t>
            </a:r>
            <a:r>
              <a:rPr lang="de-DE" dirty="0"/>
              <a:t> </a:t>
            </a:r>
            <a:r>
              <a:rPr lang="de-DE" dirty="0" err="1"/>
              <a:t>energy</a:t>
            </a:r>
            <a:r>
              <a:rPr lang="de-DE" dirty="0"/>
              <a:t> </a:t>
            </a:r>
            <a:r>
              <a:rPr lang="de-DE" dirty="0" err="1"/>
              <a:t>access</a:t>
            </a:r>
            <a:endParaRPr lang="fr-FR" dirty="0"/>
          </a:p>
        </p:txBody>
      </p:sp>
      <p:sp>
        <p:nvSpPr>
          <p:cNvPr id="6" name="Espace réservé du contenu 2">
            <a:extLst>
              <a:ext uri="{FF2B5EF4-FFF2-40B4-BE49-F238E27FC236}">
                <a16:creationId xmlns:a16="http://schemas.microsoft.com/office/drawing/2014/main" id="{CA8C1CFF-10B0-6F45-70AF-88783AE23941}"/>
              </a:ext>
            </a:extLst>
          </p:cNvPr>
          <p:cNvSpPr txBox="1">
            <a:spLocks/>
          </p:cNvSpPr>
          <p:nvPr/>
        </p:nvSpPr>
        <p:spPr>
          <a:xfrm>
            <a:off x="6096000" y="2250366"/>
            <a:ext cx="48514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dirty="0"/>
              <a:t>Potential </a:t>
            </a:r>
            <a:r>
              <a:rPr lang="de-DE" dirty="0" err="1"/>
              <a:t>for</a:t>
            </a:r>
            <a:r>
              <a:rPr lang="de-DE" dirty="0"/>
              <a:t> </a:t>
            </a:r>
            <a:r>
              <a:rPr lang="de-DE" dirty="0" err="1"/>
              <a:t>doubled</a:t>
            </a:r>
            <a:r>
              <a:rPr lang="de-DE" dirty="0"/>
              <a:t> </a:t>
            </a:r>
            <a:r>
              <a:rPr lang="de-DE" dirty="0" err="1"/>
              <a:t>efficiency</a:t>
            </a:r>
            <a:r>
              <a:rPr lang="de-DE" dirty="0"/>
              <a:t> </a:t>
            </a:r>
            <a:r>
              <a:rPr lang="de-DE" dirty="0" err="1"/>
              <a:t>to</a:t>
            </a:r>
            <a:r>
              <a:rPr lang="de-DE" dirty="0"/>
              <a:t> </a:t>
            </a:r>
            <a:r>
              <a:rPr lang="de-DE" dirty="0" err="1"/>
              <a:t>help</a:t>
            </a:r>
            <a:r>
              <a:rPr lang="de-DE" dirty="0"/>
              <a:t> global </a:t>
            </a:r>
            <a:r>
              <a:rPr lang="de-DE" dirty="0" err="1"/>
              <a:t>emissions</a:t>
            </a:r>
            <a:r>
              <a:rPr lang="de-DE" dirty="0"/>
              <a:t> </a:t>
            </a:r>
            <a:r>
              <a:rPr lang="de-DE" dirty="0" err="1"/>
              <a:t>gap</a:t>
            </a:r>
            <a:r>
              <a:rPr lang="de-DE" dirty="0"/>
              <a:t> (CLASP)</a:t>
            </a:r>
            <a:endParaRPr lang="fr-FR" dirty="0"/>
          </a:p>
        </p:txBody>
      </p:sp>
      <p:pic>
        <p:nvPicPr>
          <p:cNvPr id="8" name="Image 7">
            <a:extLst>
              <a:ext uri="{FF2B5EF4-FFF2-40B4-BE49-F238E27FC236}">
                <a16:creationId xmlns:a16="http://schemas.microsoft.com/office/drawing/2014/main" id="{640C1010-BB1A-B0C9-9D7C-D30EB36BD3AF}"/>
              </a:ext>
            </a:extLst>
          </p:cNvPr>
          <p:cNvPicPr>
            <a:picLocks noChangeAspect="1"/>
          </p:cNvPicPr>
          <p:nvPr/>
        </p:nvPicPr>
        <p:blipFill>
          <a:blip r:embed="rId3"/>
          <a:stretch>
            <a:fillRect/>
          </a:stretch>
        </p:blipFill>
        <p:spPr>
          <a:xfrm>
            <a:off x="5499100" y="3575929"/>
            <a:ext cx="6132352" cy="2744721"/>
          </a:xfrm>
          <a:prstGeom prst="rect">
            <a:avLst/>
          </a:prstGeom>
        </p:spPr>
      </p:pic>
    </p:spTree>
    <p:extLst>
      <p:ext uri="{BB962C8B-B14F-4D97-AF65-F5344CB8AC3E}">
        <p14:creationId xmlns:p14="http://schemas.microsoft.com/office/powerpoint/2010/main" val="37316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F8A2079-9D5D-CD35-35E1-A29B5E1095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069" y="966920"/>
            <a:ext cx="10721861" cy="5800694"/>
          </a:xfrm>
          <a:prstGeom prst="rect">
            <a:avLst/>
          </a:prstGeom>
        </p:spPr>
      </p:pic>
      <p:sp>
        <p:nvSpPr>
          <p:cNvPr id="2" name="Ellipse 1">
            <a:extLst>
              <a:ext uri="{FF2B5EF4-FFF2-40B4-BE49-F238E27FC236}">
                <a16:creationId xmlns:a16="http://schemas.microsoft.com/office/drawing/2014/main" id="{80F5C607-01E4-72F7-53B4-4F161D69CAB1}"/>
              </a:ext>
            </a:extLst>
          </p:cNvPr>
          <p:cNvSpPr/>
          <p:nvPr/>
        </p:nvSpPr>
        <p:spPr>
          <a:xfrm>
            <a:off x="1144530" y="5984584"/>
            <a:ext cx="1130285" cy="2941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D508F326-73A1-A067-6A84-7CB3C16559D0}"/>
              </a:ext>
            </a:extLst>
          </p:cNvPr>
          <p:cNvSpPr/>
          <p:nvPr/>
        </p:nvSpPr>
        <p:spPr>
          <a:xfrm>
            <a:off x="1329981" y="5495653"/>
            <a:ext cx="1628525" cy="54065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1">
            <a:extLst>
              <a:ext uri="{FF2B5EF4-FFF2-40B4-BE49-F238E27FC236}">
                <a16:creationId xmlns:a16="http://schemas.microsoft.com/office/drawing/2014/main" id="{9D473D94-9E70-B53E-9779-D98BECC847AF}"/>
              </a:ext>
            </a:extLst>
          </p:cNvPr>
          <p:cNvSpPr txBox="1">
            <a:spLocks/>
          </p:cNvSpPr>
          <p:nvPr/>
        </p:nvSpPr>
        <p:spPr bwMode="auto">
          <a:xfrm>
            <a:off x="0" y="-83125"/>
            <a:ext cx="11858324" cy="1258888"/>
          </a:xfrm>
          <a:prstGeom prst="rect">
            <a:avLst/>
          </a:prstGeom>
          <a:noFill/>
          <a:ln>
            <a:miter lim="800000"/>
            <a:headEnd/>
            <a:tailEnd/>
          </a:ln>
        </p:spPr>
        <p:txBody>
          <a:bodyPr vert="horz" wrap="square" lIns="216000" tIns="45720" rIns="91440" bIns="45720" numCol="1"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388"/>
            <a:r>
              <a:rPr lang="en-US" sz="4000" dirty="0"/>
              <a:t>How much does it cost (climate)? The Marginal Abatement Cost Curves</a:t>
            </a:r>
          </a:p>
        </p:txBody>
      </p:sp>
    </p:spTree>
    <p:extLst>
      <p:ext uri="{BB962C8B-B14F-4D97-AF65-F5344CB8AC3E}">
        <p14:creationId xmlns:p14="http://schemas.microsoft.com/office/powerpoint/2010/main" val="901400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31D509E-7038-5364-83EC-0C0E97289CEA}"/>
              </a:ext>
            </a:extLst>
          </p:cNvPr>
          <p:cNvPicPr>
            <a:picLocks noChangeAspect="1"/>
          </p:cNvPicPr>
          <p:nvPr/>
        </p:nvPicPr>
        <p:blipFill>
          <a:blip r:embed="rId2"/>
          <a:stretch>
            <a:fillRect/>
          </a:stretch>
        </p:blipFill>
        <p:spPr>
          <a:xfrm>
            <a:off x="1420383" y="1590497"/>
            <a:ext cx="9351233" cy="4756933"/>
          </a:xfrm>
          <a:prstGeom prst="rect">
            <a:avLst/>
          </a:prstGeom>
        </p:spPr>
      </p:pic>
      <p:sp>
        <p:nvSpPr>
          <p:cNvPr id="2" name="Title 1">
            <a:extLst>
              <a:ext uri="{FF2B5EF4-FFF2-40B4-BE49-F238E27FC236}">
                <a16:creationId xmlns:a16="http://schemas.microsoft.com/office/drawing/2014/main" id="{47E0D8A1-386D-B574-AF8E-316633809552}"/>
              </a:ext>
            </a:extLst>
          </p:cNvPr>
          <p:cNvSpPr txBox="1">
            <a:spLocks/>
          </p:cNvSpPr>
          <p:nvPr/>
        </p:nvSpPr>
        <p:spPr bwMode="auto">
          <a:xfrm>
            <a:off x="0" y="-118874"/>
            <a:ext cx="11544301" cy="1258888"/>
          </a:xfrm>
          <a:prstGeom prst="rect">
            <a:avLst/>
          </a:prstGeom>
          <a:noFill/>
          <a:ln>
            <a:miter lim="800000"/>
            <a:headEnd/>
            <a:tailEnd/>
          </a:ln>
        </p:spPr>
        <p:txBody>
          <a:bodyPr vert="horz" wrap="square" lIns="216000" tIns="45720" rIns="91440" bIns="45720" numCol="1"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9388"/>
            <a:r>
              <a:rPr lang="en-US" sz="4000" dirty="0"/>
              <a:t>EEAL and Energy Access</a:t>
            </a:r>
          </a:p>
        </p:txBody>
      </p:sp>
      <p:sp>
        <p:nvSpPr>
          <p:cNvPr id="3" name="Rectangle 2">
            <a:extLst>
              <a:ext uri="{FF2B5EF4-FFF2-40B4-BE49-F238E27FC236}">
                <a16:creationId xmlns:a16="http://schemas.microsoft.com/office/drawing/2014/main" id="{2BBEC059-28BA-C449-A8BF-3B3A710401D0}"/>
              </a:ext>
            </a:extLst>
          </p:cNvPr>
          <p:cNvSpPr>
            <a:spLocks noChangeArrowheads="1"/>
          </p:cNvSpPr>
          <p:nvPr/>
        </p:nvSpPr>
        <p:spPr bwMode="auto">
          <a:xfrm>
            <a:off x="9718202" y="6501190"/>
            <a:ext cx="1244700" cy="276999"/>
          </a:xfrm>
          <a:prstGeom prst="rect">
            <a:avLst/>
          </a:prstGeom>
          <a:noFill/>
          <a:ln w="9525">
            <a:noFill/>
            <a:miter lim="800000"/>
            <a:headEnd/>
            <a:tailEnd/>
          </a:ln>
        </p:spPr>
        <p:txBody>
          <a:bodyPr wrap="none" lIns="0" tIns="0" rIns="0" bIns="0">
            <a:spAutoFit/>
          </a:bodyPr>
          <a:lstStyle/>
          <a:p>
            <a:pPr algn="r"/>
            <a:r>
              <a:rPr lang="en-US" dirty="0">
                <a:latin typeface="Franklin Gothic Book" pitchFamily="34" charset="0"/>
              </a:rPr>
              <a:t>From ESMAP</a:t>
            </a:r>
            <a:endParaRPr lang="en-US" sz="1800" dirty="0">
              <a:latin typeface="Franklin Gothic Book" pitchFamily="34" charset="0"/>
            </a:endParaRPr>
          </a:p>
        </p:txBody>
      </p:sp>
    </p:spTree>
    <p:extLst>
      <p:ext uri="{BB962C8B-B14F-4D97-AF65-F5344CB8AC3E}">
        <p14:creationId xmlns:p14="http://schemas.microsoft.com/office/powerpoint/2010/main" val="618788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955E1E-059B-C385-CF71-C29718BEA464}"/>
              </a:ext>
            </a:extLst>
          </p:cNvPr>
          <p:cNvSpPr>
            <a:spLocks noGrp="1"/>
          </p:cNvSpPr>
          <p:nvPr>
            <p:ph type="title"/>
          </p:nvPr>
        </p:nvSpPr>
        <p:spPr/>
        <p:txBody>
          <a:bodyPr/>
          <a:lstStyle/>
          <a:p>
            <a:r>
              <a:rPr lang="de-DE" dirty="0"/>
              <a:t>Outline</a:t>
            </a:r>
            <a:endParaRPr lang="fr-FR" dirty="0"/>
          </a:p>
        </p:txBody>
      </p:sp>
      <p:sp>
        <p:nvSpPr>
          <p:cNvPr id="3" name="Espace réservé du contenu 2">
            <a:extLst>
              <a:ext uri="{FF2B5EF4-FFF2-40B4-BE49-F238E27FC236}">
                <a16:creationId xmlns:a16="http://schemas.microsoft.com/office/drawing/2014/main" id="{332350B5-284F-F856-26BC-55A5B64888E9}"/>
              </a:ext>
            </a:extLst>
          </p:cNvPr>
          <p:cNvSpPr>
            <a:spLocks noGrp="1"/>
          </p:cNvSpPr>
          <p:nvPr>
            <p:ph idx="1"/>
          </p:nvPr>
        </p:nvSpPr>
        <p:spPr>
          <a:xfrm>
            <a:off x="838200" y="1825625"/>
            <a:ext cx="11176000" cy="4351338"/>
          </a:xfrm>
        </p:spPr>
        <p:txBody>
          <a:bodyPr/>
          <a:lstStyle/>
          <a:p>
            <a:r>
              <a:rPr lang="de-DE" dirty="0" err="1"/>
              <a:t>Why</a:t>
            </a:r>
            <a:r>
              <a:rPr lang="de-DE" dirty="0"/>
              <a:t> EELA?</a:t>
            </a:r>
          </a:p>
          <a:p>
            <a:r>
              <a:rPr lang="de-DE" b="1" dirty="0" err="1">
                <a:solidFill>
                  <a:srgbClr val="FF0000"/>
                </a:solidFill>
              </a:rPr>
              <a:t>What</a:t>
            </a:r>
            <a:r>
              <a:rPr lang="de-DE" b="1" dirty="0">
                <a:solidFill>
                  <a:srgbClr val="FF0000"/>
                </a:solidFill>
              </a:rPr>
              <a:t> </a:t>
            </a:r>
            <a:r>
              <a:rPr lang="de-DE" b="1" dirty="0" err="1">
                <a:solidFill>
                  <a:srgbClr val="FF0000"/>
                </a:solidFill>
              </a:rPr>
              <a:t>are</a:t>
            </a:r>
            <a:r>
              <a:rPr lang="de-DE" b="1" dirty="0">
                <a:solidFill>
                  <a:srgbClr val="FF0000"/>
                </a:solidFill>
              </a:rPr>
              <a:t> </a:t>
            </a:r>
            <a:r>
              <a:rPr lang="de-DE" b="1" dirty="0" err="1">
                <a:solidFill>
                  <a:srgbClr val="FF0000"/>
                </a:solidFill>
              </a:rPr>
              <a:t>the</a:t>
            </a:r>
            <a:r>
              <a:rPr lang="de-DE" b="1" dirty="0">
                <a:solidFill>
                  <a:srgbClr val="FF0000"/>
                </a:solidFill>
              </a:rPr>
              <a:t> </a:t>
            </a:r>
            <a:r>
              <a:rPr lang="de-DE" b="1" dirty="0" err="1">
                <a:solidFill>
                  <a:srgbClr val="FF0000"/>
                </a:solidFill>
              </a:rPr>
              <a:t>barriers</a:t>
            </a:r>
            <a:r>
              <a:rPr lang="de-DE" b="1" dirty="0">
                <a:solidFill>
                  <a:srgbClr val="FF0000"/>
                </a:solidFill>
              </a:rPr>
              <a:t> </a:t>
            </a:r>
            <a:r>
              <a:rPr lang="de-DE" b="1" dirty="0" err="1">
                <a:solidFill>
                  <a:srgbClr val="FF0000"/>
                </a:solidFill>
              </a:rPr>
              <a:t>to</a:t>
            </a:r>
            <a:r>
              <a:rPr lang="de-DE" b="1" dirty="0">
                <a:solidFill>
                  <a:srgbClr val="FF0000"/>
                </a:solidFill>
              </a:rPr>
              <a:t> </a:t>
            </a:r>
            <a:r>
              <a:rPr lang="de-DE" b="1" dirty="0" err="1">
                <a:solidFill>
                  <a:srgbClr val="FF0000"/>
                </a:solidFill>
              </a:rPr>
              <a:t>achieving</a:t>
            </a:r>
            <a:r>
              <a:rPr lang="de-DE" b="1" dirty="0">
                <a:solidFill>
                  <a:srgbClr val="FF0000"/>
                </a:solidFill>
              </a:rPr>
              <a:t> </a:t>
            </a:r>
            <a:r>
              <a:rPr lang="de-DE" b="1" dirty="0" err="1">
                <a:solidFill>
                  <a:srgbClr val="FF0000"/>
                </a:solidFill>
              </a:rPr>
              <a:t>better</a:t>
            </a:r>
            <a:r>
              <a:rPr lang="de-DE" b="1" dirty="0">
                <a:solidFill>
                  <a:srgbClr val="FF0000"/>
                </a:solidFill>
              </a:rPr>
              <a:t> </a:t>
            </a:r>
            <a:r>
              <a:rPr lang="de-DE" b="1" dirty="0" err="1">
                <a:solidFill>
                  <a:srgbClr val="FF0000"/>
                </a:solidFill>
              </a:rPr>
              <a:t>energy</a:t>
            </a:r>
            <a:r>
              <a:rPr lang="de-DE" b="1" dirty="0">
                <a:solidFill>
                  <a:srgbClr val="FF0000"/>
                </a:solidFill>
              </a:rPr>
              <a:t> </a:t>
            </a:r>
            <a:r>
              <a:rPr lang="de-DE" b="1" dirty="0" err="1">
                <a:solidFill>
                  <a:srgbClr val="FF0000"/>
                </a:solidFill>
              </a:rPr>
              <a:t>performance</a:t>
            </a:r>
            <a:r>
              <a:rPr lang="de-DE" b="1" dirty="0">
                <a:solidFill>
                  <a:srgbClr val="FF0000"/>
                </a:solidFill>
              </a:rPr>
              <a:t> </a:t>
            </a:r>
            <a:r>
              <a:rPr lang="de-DE" b="1" dirty="0" err="1">
                <a:solidFill>
                  <a:srgbClr val="FF0000"/>
                </a:solidFill>
              </a:rPr>
              <a:t>of</a:t>
            </a:r>
            <a:r>
              <a:rPr lang="de-DE" b="1" dirty="0">
                <a:solidFill>
                  <a:srgbClr val="FF0000"/>
                </a:solidFill>
              </a:rPr>
              <a:t> EELA?</a:t>
            </a:r>
          </a:p>
          <a:p>
            <a:r>
              <a:rPr lang="de-DE" dirty="0"/>
              <a:t>Can NDCs </a:t>
            </a:r>
            <a:r>
              <a:rPr lang="de-DE" dirty="0" err="1"/>
              <a:t>help</a:t>
            </a:r>
            <a:r>
              <a:rPr lang="de-DE" dirty="0"/>
              <a:t> </a:t>
            </a:r>
            <a:r>
              <a:rPr lang="de-DE" dirty="0" err="1"/>
              <a:t>address</a:t>
            </a:r>
            <a:r>
              <a:rPr lang="de-DE" dirty="0"/>
              <a:t> EE </a:t>
            </a:r>
            <a:r>
              <a:rPr lang="de-DE" dirty="0" err="1"/>
              <a:t>barriers</a:t>
            </a:r>
            <a:r>
              <a:rPr lang="de-DE" dirty="0"/>
              <a:t>? </a:t>
            </a:r>
          </a:p>
          <a:p>
            <a:r>
              <a:rPr lang="de-DE" dirty="0"/>
              <a:t>Policy </a:t>
            </a:r>
            <a:r>
              <a:rPr lang="de-DE" dirty="0" err="1"/>
              <a:t>recommendations</a:t>
            </a:r>
            <a:r>
              <a:rPr lang="de-DE" dirty="0"/>
              <a:t>  </a:t>
            </a:r>
            <a:endParaRPr lang="fr-FR" dirty="0"/>
          </a:p>
        </p:txBody>
      </p:sp>
    </p:spTree>
    <p:extLst>
      <p:ext uri="{BB962C8B-B14F-4D97-AF65-F5344CB8AC3E}">
        <p14:creationId xmlns:p14="http://schemas.microsoft.com/office/powerpoint/2010/main" val="2965039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4EEF824-41C8-7798-ADC0-41611DEAA543}"/>
              </a:ext>
            </a:extLst>
          </p:cNvPr>
          <p:cNvPicPr>
            <a:picLocks noChangeAspect="1"/>
          </p:cNvPicPr>
          <p:nvPr/>
        </p:nvPicPr>
        <p:blipFill>
          <a:blip r:embed="rId3"/>
          <a:stretch>
            <a:fillRect/>
          </a:stretch>
        </p:blipFill>
        <p:spPr>
          <a:xfrm>
            <a:off x="5509524" y="1462218"/>
            <a:ext cx="6682476" cy="5206903"/>
          </a:xfrm>
          <a:prstGeom prst="rect">
            <a:avLst/>
          </a:prstGeom>
        </p:spPr>
      </p:pic>
      <p:pic>
        <p:nvPicPr>
          <p:cNvPr id="8" name="Image 7">
            <a:extLst>
              <a:ext uri="{FF2B5EF4-FFF2-40B4-BE49-F238E27FC236}">
                <a16:creationId xmlns:a16="http://schemas.microsoft.com/office/drawing/2014/main" id="{E02D3860-45A1-8909-D83E-1817197B2E42}"/>
              </a:ext>
            </a:extLst>
          </p:cNvPr>
          <p:cNvPicPr>
            <a:picLocks noChangeAspect="1"/>
          </p:cNvPicPr>
          <p:nvPr/>
        </p:nvPicPr>
        <p:blipFill>
          <a:blip r:embed="rId4"/>
          <a:stretch>
            <a:fillRect/>
          </a:stretch>
        </p:blipFill>
        <p:spPr>
          <a:xfrm>
            <a:off x="0" y="1697223"/>
            <a:ext cx="6458083" cy="3463553"/>
          </a:xfrm>
          <a:prstGeom prst="rect">
            <a:avLst/>
          </a:prstGeom>
        </p:spPr>
      </p:pic>
      <p:sp>
        <p:nvSpPr>
          <p:cNvPr id="9" name="Titre 1">
            <a:extLst>
              <a:ext uri="{FF2B5EF4-FFF2-40B4-BE49-F238E27FC236}">
                <a16:creationId xmlns:a16="http://schemas.microsoft.com/office/drawing/2014/main" id="{C267BFDC-07B1-575C-CC4B-13DF65390B74}"/>
              </a:ext>
            </a:extLst>
          </p:cNvPr>
          <p:cNvSpPr txBox="1">
            <a:spLocks/>
          </p:cNvSpPr>
          <p:nvPr/>
        </p:nvSpPr>
        <p:spPr>
          <a:xfrm>
            <a:off x="419100" y="136655"/>
            <a:ext cx="116459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b="1" dirty="0"/>
              <a:t>2021 Tracking SDG7 Progress Report  </a:t>
            </a:r>
            <a:endParaRPr lang="fr-FR" b="1" dirty="0"/>
          </a:p>
        </p:txBody>
      </p:sp>
    </p:spTree>
    <p:extLst>
      <p:ext uri="{BB962C8B-B14F-4D97-AF65-F5344CB8AC3E}">
        <p14:creationId xmlns:p14="http://schemas.microsoft.com/office/powerpoint/2010/main" val="335673853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1667</Words>
  <Application>Microsoft Office PowerPoint</Application>
  <PresentationFormat>Widescreen</PresentationFormat>
  <Paragraphs>92</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Franklin Gothic Book</vt:lpstr>
      <vt:lpstr>Thème Office</vt:lpstr>
      <vt:lpstr>Overview of the Relevance of EELA in the NDCs</vt:lpstr>
      <vt:lpstr>Outline</vt:lpstr>
      <vt:lpstr>PowerPoint Presentation</vt:lpstr>
      <vt:lpstr>Decoupling energy demand and growth? </vt:lpstr>
      <vt:lpstr>As AL usage is increasing, so is the need to decarbonize the sector</vt:lpstr>
      <vt:lpstr>PowerPoint Presentation</vt:lpstr>
      <vt:lpstr>PowerPoint Presentation</vt:lpstr>
      <vt:lpstr>Outline</vt:lpstr>
      <vt:lpstr>PowerPoint Presentation</vt:lpstr>
      <vt:lpstr>Is the decoupling really happening? </vt:lpstr>
      <vt:lpstr>PowerPoint Presentation</vt:lpstr>
      <vt:lpstr>It requires Compelling Narratives</vt:lpstr>
      <vt:lpstr>Outline</vt:lpstr>
      <vt:lpstr>Are NDCs considering EELA? </vt:lpstr>
      <vt:lpstr>What can NDCs do?</vt:lpstr>
      <vt:lpstr>Promoting EEaS through NDCs? </vt:lpstr>
      <vt:lpstr>Outline</vt:lpstr>
      <vt:lpstr>Some policy proposals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Relevance of EELA in the NDCs</dc:title>
  <dc:creator>Thib</dc:creator>
  <cp:lastModifiedBy>Denis Ariho</cp:lastModifiedBy>
  <cp:revision>6</cp:revision>
  <dcterms:created xsi:type="dcterms:W3CDTF">2023-06-26T07:15:08Z</dcterms:created>
  <dcterms:modified xsi:type="dcterms:W3CDTF">2023-07-04T08:10:36Z</dcterms:modified>
</cp:coreProperties>
</file>